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23"/>
  </p:handoutMasterIdLst>
  <p:sldIdLst>
    <p:sldId id="256" r:id="rId2"/>
    <p:sldId id="266" r:id="rId3"/>
    <p:sldId id="265" r:id="rId4"/>
    <p:sldId id="257" r:id="rId5"/>
    <p:sldId id="258" r:id="rId6"/>
    <p:sldId id="260" r:id="rId7"/>
    <p:sldId id="259" r:id="rId8"/>
    <p:sldId id="261" r:id="rId9"/>
    <p:sldId id="262" r:id="rId10"/>
    <p:sldId id="264" r:id="rId11"/>
    <p:sldId id="271" r:id="rId12"/>
    <p:sldId id="269" r:id="rId13"/>
    <p:sldId id="263" r:id="rId14"/>
    <p:sldId id="277" r:id="rId15"/>
    <p:sldId id="270" r:id="rId16"/>
    <p:sldId id="276" r:id="rId17"/>
    <p:sldId id="267" r:id="rId18"/>
    <p:sldId id="273" r:id="rId19"/>
    <p:sldId id="274" r:id="rId20"/>
    <p:sldId id="272" r:id="rId21"/>
    <p:sldId id="27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45C5EA2-3CA4-4C9B-8167-75EF89D1703E}" type="slidenum">
              <a:rPr lang="en-US"/>
              <a:pPr>
                <a:defRPr/>
              </a:pPr>
              <a:t>‹#›</a:t>
            </a:fld>
            <a:endParaRPr lang="en-US"/>
          </a:p>
        </p:txBody>
      </p:sp>
    </p:spTree>
    <p:extLst>
      <p:ext uri="{BB962C8B-B14F-4D97-AF65-F5344CB8AC3E}">
        <p14:creationId xmlns:p14="http://schemas.microsoft.com/office/powerpoint/2010/main" val="36862182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2361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361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38AC4CFD-A560-4EDD-8047-4B4E3440014F}" type="slidenum">
              <a:rPr lang="en-US"/>
              <a:pPr>
                <a:defRPr/>
              </a:pPr>
              <a:t>‹#›</a:t>
            </a:fld>
            <a:endParaRPr lang="en-US"/>
          </a:p>
        </p:txBody>
      </p:sp>
    </p:spTree>
  </p:cSld>
  <p:clrMapOvr>
    <a:masterClrMapping/>
  </p:clrMapOvr>
  <p:transition spd="med">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CE6B9A7-38C5-49CA-BC29-125405AFBB52}" type="slidenum">
              <a:rPr lang="en-US"/>
              <a:pPr>
                <a:defRPr/>
              </a:pPr>
              <a:t>‹#›</a:t>
            </a:fld>
            <a:endParaRPr lang="en-US"/>
          </a:p>
        </p:txBody>
      </p:sp>
    </p:spTree>
  </p:cSld>
  <p:clrMapOvr>
    <a:masterClrMapping/>
  </p:clrMapOvr>
  <p:transition spd="med">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95630C0-F88B-4140-A9FA-7E9129C56C7B}" type="slidenum">
              <a:rPr lang="en-US"/>
              <a:pPr>
                <a:defRPr/>
              </a:pPr>
              <a:t>‹#›</a:t>
            </a:fld>
            <a:endParaRPr lang="en-US"/>
          </a:p>
        </p:txBody>
      </p:sp>
    </p:spTree>
  </p:cSld>
  <p:clrMapOvr>
    <a:masterClrMapping/>
  </p:clrMapOvr>
  <p:transition spd="med">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04A3AE0-3602-4858-9845-F8055768C1D2}" type="slidenum">
              <a:rPr lang="en-US"/>
              <a:pPr>
                <a:defRPr/>
              </a:pPr>
              <a:t>‹#›</a:t>
            </a:fld>
            <a:endParaRPr lang="en-US"/>
          </a:p>
        </p:txBody>
      </p:sp>
    </p:spTree>
  </p:cSld>
  <p:clrMapOvr>
    <a:masterClrMapping/>
  </p:clrMapOvr>
  <p:transition spd="med">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D721E61-D5C4-4530-8358-CF8982004EBE}" type="slidenum">
              <a:rPr lang="en-US"/>
              <a:pPr>
                <a:defRPr/>
              </a:pPr>
              <a:t>‹#›</a:t>
            </a:fld>
            <a:endParaRPr lang="en-US"/>
          </a:p>
        </p:txBody>
      </p:sp>
    </p:spTree>
  </p:cSld>
  <p:clrMapOvr>
    <a:masterClrMapping/>
  </p:clrMapOvr>
  <p:transition spd="med">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DBB66FC6-2C2F-4F12-BEA6-CA18FC7A22F3}" type="slidenum">
              <a:rPr lang="en-US"/>
              <a:pPr>
                <a:defRPr/>
              </a:pPr>
              <a:t>‹#›</a:t>
            </a:fld>
            <a:endParaRPr lang="en-US"/>
          </a:p>
        </p:txBody>
      </p:sp>
    </p:spTree>
  </p:cSld>
  <p:clrMapOvr>
    <a:masterClrMapping/>
  </p:clrMapOvr>
  <p:transition spd="med">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12BD018F-3E40-4CAE-914A-328EEFB53D8A}" type="slidenum">
              <a:rPr lang="en-US"/>
              <a:pPr>
                <a:defRPr/>
              </a:pPr>
              <a:t>‹#›</a:t>
            </a:fld>
            <a:endParaRPr lang="en-US"/>
          </a:p>
        </p:txBody>
      </p:sp>
    </p:spTree>
  </p:cSld>
  <p:clrMapOvr>
    <a:masterClrMapping/>
  </p:clrMapOvr>
  <p:transition spd="med">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344F283B-F45E-4674-970D-837AF7682D4C}" type="slidenum">
              <a:rPr lang="en-US"/>
              <a:pPr>
                <a:defRPr/>
              </a:pPr>
              <a:t>‹#›</a:t>
            </a:fld>
            <a:endParaRPr lang="en-US"/>
          </a:p>
        </p:txBody>
      </p:sp>
    </p:spTree>
  </p:cSld>
  <p:clrMapOvr>
    <a:masterClrMapping/>
  </p:clrMapOvr>
  <p:transition spd="med">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1078E591-1A43-43DA-BD5E-9BCE6D2B6BBC}" type="slidenum">
              <a:rPr lang="en-US"/>
              <a:pPr>
                <a:defRPr/>
              </a:pPr>
              <a:t>‹#›</a:t>
            </a:fld>
            <a:endParaRPr lang="en-US"/>
          </a:p>
        </p:txBody>
      </p:sp>
    </p:spTree>
  </p:cSld>
  <p:clrMapOvr>
    <a:masterClrMapping/>
  </p:clrMapOvr>
  <p:transition spd="med">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5DBB0AC-02FD-455C-A7A8-19E623DA2119}" type="slidenum">
              <a:rPr lang="en-US"/>
              <a:pPr>
                <a:defRPr/>
              </a:pPr>
              <a:t>‹#›</a:t>
            </a:fld>
            <a:endParaRPr lang="en-US"/>
          </a:p>
        </p:txBody>
      </p:sp>
    </p:spTree>
  </p:cSld>
  <p:clrMapOvr>
    <a:masterClrMapping/>
  </p:clrMapOvr>
  <p:transition spd="med">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8BE18898-A1E5-442C-9B1C-5D4B985EDD91}" type="slidenum">
              <a:rPr lang="en-US"/>
              <a:pPr>
                <a:defRPr/>
              </a:pPr>
              <a:t>‹#›</a:t>
            </a:fld>
            <a:endParaRPr lang="en-US"/>
          </a:p>
        </p:txBody>
      </p:sp>
    </p:spTree>
  </p:cSld>
  <p:clrMapOvr>
    <a:masterClrMapping/>
  </p:clrMapOvr>
  <p:transition spd="med">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2253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3528" y="3715"/>
              <a:ext cx="792" cy="521"/>
              <a:chOff x="3527" y="3715"/>
              <a:chExt cx="792" cy="521"/>
            </a:xfrm>
          </p:grpSpPr>
          <p:sp>
            <p:nvSpPr>
              <p:cNvPr id="2253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2253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2253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2253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2253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2253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2254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2254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2254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2254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2254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2254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2254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2254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2254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2255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2255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2255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2255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2255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2255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2255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2255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2255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2255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2256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2256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2256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2256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2256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256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256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256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256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257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257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257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2257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2257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257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257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2257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2257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2257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2258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2258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2258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258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258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258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258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2258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2258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045" name="Group 62"/>
              <p:cNvGrpSpPr>
                <a:grpSpLocks/>
              </p:cNvGrpSpPr>
              <p:nvPr/>
            </p:nvGrpSpPr>
            <p:grpSpPr bwMode="auto">
              <a:xfrm>
                <a:off x="5381" y="3085"/>
                <a:ext cx="227" cy="132"/>
                <a:chOff x="5381" y="3085"/>
                <a:chExt cx="227" cy="132"/>
              </a:xfrm>
            </p:grpSpPr>
            <p:sp>
              <p:nvSpPr>
                <p:cNvPr id="2259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259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259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259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2259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259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9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p>
        </p:txBody>
      </p:sp>
      <p:sp>
        <p:nvSpPr>
          <p:cNvPr id="2259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p>
        </p:txBody>
      </p:sp>
      <p:sp>
        <p:nvSpPr>
          <p:cNvPr id="2259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589C5A83-0DDE-4DFC-84D0-259E3F25EE0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blinds dir="ver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imgres?imgurl=http://www.orwelltoday.com/babyub.jpg&amp;imgrefurl=http://www.orwelltoday.com/abortionfetal.shtml&amp;h=1289&amp;w=1339&amp;sz=327&amp;hl=en&amp;start=20&amp;tbnid=y42MBq27cNOZ4M:&amp;tbnh=144&amp;tbnw=150&amp;prev=/images?q=fetal+development&amp;gbv=2&amp;svnum=10&amp;hl=en&amp;safe=active"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images.google.com/imgres?imgurl=http://www.earlychildhoodlinks.com/parents/images/pregnancyfetal/header.jpg&amp;imgrefurl=http://www.earlychildhoodlinks.com/parents/pregnancyfetalequipmentpictures.htm&amp;h=331&amp;w=353&amp;sz=40&amp;hl=en&amp;start=35&amp;tbnid=UfKlH2tcpxM7oM:&amp;tbnh=113&amp;tbnw=121&amp;prev=/images?q=fetal+development&amp;start=20&amp;gbv=2&amp;ndsp=20&amp;svnum=10&amp;hl=en&amp;safe=active&amp;sa=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imgres?imgurl=http://www.scienceclarified.com/images/uesc_02_img0089.jpg&amp;imgrefurl=http://www.scienceclarified.com/Bi-Ca/Birth.html&amp;h=449&amp;w=260&amp;sz=28&amp;hl=en&amp;start=27&amp;tbnid=M1aXUYrJto-bQM:&amp;tbnh=127&amp;tbnw=74&amp;prev=/images?q=stages+of+human+development+fetus+to+birth&amp;start=20&amp;gbv=2&amp;ndsp=20&amp;svnum=10&amp;hl=en&amp;safe=active&amp;sa=N" TargetMode="External"/><Relationship Id="rId2" Type="http://schemas.openxmlformats.org/officeDocument/2006/relationships/hyperlink" Target="http://www.babycenter.com/fetal-development-images-38-weeks"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imgres?imgurl=http://www.creationofman.net/chapter1/res/70.jpg&amp;imgrefurl=http://www.creationofman.net/chapter1/chapter1_18.html&amp;h=329&amp;w=350&amp;sz=20&amp;hl=en&amp;start=3&amp;tbnid=BXSecqkhpqSXgM:&amp;tbnh=113&amp;tbnw=120&amp;prev=/images?q=union+of+egg+and+sperm&amp;gbv=2&amp;svnum=10&amp;hl=en&amp;safe=active&amp;sa=G"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images.google.com/imgres?imgurl=http://sprott.physics.wisc.edu/Pickover/zygote.jpg&amp;imgrefurl=http://sprott.physics.wisc.edu/Pickover/extremec.html&amp;h=241&amp;w=249&amp;sz=10&amp;hl=en&amp;start=8&amp;tbnid=Ei7FEfeK3hj9rM:&amp;tbnh=107&amp;tbnw=111&amp;prev=/images?q=zygote+&amp;gbv=2&amp;svnum=10&amp;hl=en&amp;safe=acti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imgres?imgurl=http://www.appco.com.au/appguide2005/drugimages/Multiload_cmi_Fig3.gif&amp;imgrefurl=http://www.appco.com.au/appguide/drug.asp?drug_id=00096276&amp;t=cmi&amp;h=394&amp;w=600&amp;sz=73&amp;hl=en&amp;start=20&amp;tbnid=tsjzQC1gphjN8M:&amp;tbnh=89&amp;tbnw=135&amp;prev=/images?q=fertilized+egg+attached+to+uterus&amp;gbv=2&amp;svnum=10&amp;hl=en&amp;safe=activ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hyperlink" Target="http://images.google.com/imgres?imgurl=http://www.friendsofhope.com/content/images/8%20weeks_legs.jpg&amp;imgrefurl=http://www.friendsofhope.com/content/tih_photos.htm&amp;h=1015&amp;w=1583&amp;sz=203&amp;hl=en&amp;start=5&amp;tbnid=5qvLc1EAFHtroM:&amp;tbnh=96&amp;tbnw=150&amp;prev=/images?q=fetus+8+weeks&amp;gbv=2&amp;svnum=10&amp;hl=en&amp;safe=active"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images.google.com/imgres?imgurl=http://www.friendsofhope.com/content/images/8weeks.jpg&amp;imgrefurl=http://www.friendsofhope.com/content/tih_photos.htm&amp;h=1183&amp;w=1597&amp;sz=275&amp;hl=en&amp;start=6&amp;tbnid=5ulV56jsuamhSM:&amp;tbnh=111&amp;tbnw=150&amp;prev=/images?q=fetus+8+weeks&amp;gbv=2&amp;svnum=10&amp;hl=en&amp;safe=activ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imgres?imgurl=http://www.buzzle.com/img/articleImages/26918-7med.jpg&amp;imgrefurl=http://www.buzzle.com/editorials/7-18-2006-102697.asp&amp;h=499&amp;w=325&amp;sz=28&amp;hl=en&amp;start=5&amp;tbnid=fGbo-2M3BlXy_M:&amp;tbnh=130&amp;tbnw=85&amp;prev=/images?q=umbilical+cord&amp;gbv=2&amp;svnum=10&amp;hl=en&amp;safe=active"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i="1" smtClean="0">
                <a:latin typeface="Algerian" pitchFamily="82" charset="0"/>
              </a:rPr>
              <a:t>The Beginning of the Life Cycle</a:t>
            </a:r>
          </a:p>
        </p:txBody>
      </p:sp>
      <p:sp>
        <p:nvSpPr>
          <p:cNvPr id="2051" name="Rectangle 3"/>
          <p:cNvSpPr>
            <a:spLocks noGrp="1" noChangeArrowheads="1"/>
          </p:cNvSpPr>
          <p:nvPr>
            <p:ph type="subTitle" idx="1"/>
          </p:nvPr>
        </p:nvSpPr>
        <p:spPr/>
        <p:txBody>
          <a:bodyPr/>
          <a:lstStyle/>
          <a:p>
            <a:pPr eaLnBrk="1" hangingPunct="1">
              <a:defRPr/>
            </a:pPr>
            <a:r>
              <a:rPr lang="en-US" smtClean="0"/>
              <a:t>Mrs. Scott</a:t>
            </a:r>
          </a:p>
        </p:txBody>
      </p:sp>
      <p:pic>
        <p:nvPicPr>
          <p:cNvPr id="3076" name="Picture 5" descr="babyub">
            <a:hlinkClick r:id="rId2"/>
          </p:cNvPr>
          <p:cNvPicPr>
            <a:picLocks noChangeAspect="1" noChangeArrowheads="1"/>
          </p:cNvPicPr>
          <p:nvPr/>
        </p:nvPicPr>
        <p:blipFill>
          <a:blip r:embed="rId3" cstate="print"/>
          <a:srcRect/>
          <a:stretch>
            <a:fillRect/>
          </a:stretch>
        </p:blipFill>
        <p:spPr bwMode="auto">
          <a:xfrm>
            <a:off x="5562600" y="3419475"/>
            <a:ext cx="3581400" cy="3438525"/>
          </a:xfrm>
          <a:prstGeom prst="rect">
            <a:avLst/>
          </a:prstGeom>
          <a:noFill/>
          <a:ln w="9525">
            <a:noFill/>
            <a:miter lim="800000"/>
            <a:headEnd/>
            <a:tailEnd/>
          </a:ln>
        </p:spPr>
      </p:pic>
      <p:pic>
        <p:nvPicPr>
          <p:cNvPr id="3077" name="Picture 7" descr="header">
            <a:hlinkClick r:id="rId4"/>
          </p:cNvPr>
          <p:cNvPicPr>
            <a:picLocks noChangeAspect="1" noChangeArrowheads="1"/>
          </p:cNvPicPr>
          <p:nvPr/>
        </p:nvPicPr>
        <p:blipFill>
          <a:blip r:embed="rId5" cstate="print"/>
          <a:srcRect/>
          <a:stretch>
            <a:fillRect/>
          </a:stretch>
        </p:blipFill>
        <p:spPr bwMode="auto">
          <a:xfrm>
            <a:off x="0" y="3584575"/>
            <a:ext cx="3505200" cy="3273425"/>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smtClean="0"/>
              <a:t>Ultrasound </a:t>
            </a:r>
            <a:r>
              <a:rPr lang="en-US" dirty="0" err="1" smtClean="0"/>
              <a:t>Pics</a:t>
            </a:r>
            <a:r>
              <a:rPr lang="en-US" dirty="0" smtClean="0"/>
              <a:t> Week 20</a:t>
            </a:r>
          </a:p>
        </p:txBody>
      </p:sp>
      <p:pic>
        <p:nvPicPr>
          <p:cNvPr id="2050" name="Picture 2" descr="C:\Users\Kim\Pictures\2012-05-21 Baby #2 Gender Party 5-20-2012\Baby #2 Gender Party 5-20-2012 043.JPG"/>
          <p:cNvPicPr>
            <a:picLocks noGrp="1" noChangeAspect="1" noChangeArrowheads="1"/>
          </p:cNvPicPr>
          <p:nvPr>
            <p:ph idx="1"/>
          </p:nvPr>
        </p:nvPicPr>
        <p:blipFill>
          <a:blip r:embed="rId2" cstate="print"/>
          <a:srcRect/>
          <a:stretch>
            <a:fillRect/>
          </a:stretch>
        </p:blipFill>
        <p:spPr bwMode="auto">
          <a:xfrm>
            <a:off x="-457200" y="1295400"/>
            <a:ext cx="4858767" cy="3230563"/>
          </a:xfrm>
          <a:prstGeom prst="rect">
            <a:avLst/>
          </a:prstGeom>
          <a:noFill/>
        </p:spPr>
      </p:pic>
      <p:pic>
        <p:nvPicPr>
          <p:cNvPr id="2051" name="Picture 3" descr="C:\Users\Kim\Pictures\2012-05-21 Baby #2 Gender Party 5-20-2012\Baby #2 Gender Party 5-20-2012 042.JPG"/>
          <p:cNvPicPr>
            <a:picLocks noChangeAspect="1" noChangeArrowheads="1"/>
          </p:cNvPicPr>
          <p:nvPr/>
        </p:nvPicPr>
        <p:blipFill>
          <a:blip r:embed="rId3" cstate="print"/>
          <a:srcRect/>
          <a:stretch>
            <a:fillRect/>
          </a:stretch>
        </p:blipFill>
        <p:spPr bwMode="auto">
          <a:xfrm>
            <a:off x="4419600" y="3327136"/>
            <a:ext cx="4737100" cy="3149863"/>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229600" cy="1139825"/>
          </a:xfrm>
        </p:spPr>
        <p:txBody>
          <a:bodyPr/>
          <a:lstStyle/>
          <a:p>
            <a:pPr eaLnBrk="1" hangingPunct="1">
              <a:defRPr/>
            </a:pPr>
            <a:r>
              <a:rPr lang="en-US" sz="4000" b="1" smtClean="0"/>
              <a:t>Where does pregnancy weight gain go?</a:t>
            </a:r>
            <a:r>
              <a:rPr lang="en-US" sz="4000" i="1" smtClean="0"/>
              <a:t/>
            </a:r>
            <a:br>
              <a:rPr lang="en-US" sz="4000" i="1" smtClean="0"/>
            </a:br>
            <a:endParaRPr lang="en-US" sz="4000" i="1" smtClean="0"/>
          </a:p>
        </p:txBody>
      </p:sp>
      <p:sp>
        <p:nvSpPr>
          <p:cNvPr id="34819"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r>
              <a:rPr lang="en-US" sz="2400" b="1" i="1" smtClean="0"/>
              <a:t>Let's say your baby weighs in at 7 or 8 pounds. That accounts for some of your pregnancy weight gain. But what about the rest? </a:t>
            </a:r>
          </a:p>
          <a:p>
            <a:pPr eaLnBrk="1" hangingPunct="1">
              <a:lnSpc>
                <a:spcPct val="80000"/>
              </a:lnSpc>
              <a:buFont typeface="Wingdings" pitchFamily="2" charset="2"/>
              <a:buNone/>
              <a:defRPr/>
            </a:pPr>
            <a:r>
              <a:rPr lang="en-US" sz="2400" b="1" i="1" smtClean="0"/>
              <a:t>Here's a sample breakdown:</a:t>
            </a:r>
            <a:endParaRPr lang="en-US" sz="2400" b="1" smtClean="0"/>
          </a:p>
          <a:p>
            <a:pPr eaLnBrk="1" hangingPunct="1">
              <a:lnSpc>
                <a:spcPct val="80000"/>
              </a:lnSpc>
              <a:defRPr/>
            </a:pPr>
            <a:r>
              <a:rPr lang="en-US" sz="2400" b="1" smtClean="0">
                <a:solidFill>
                  <a:schemeClr val="hlink"/>
                </a:solidFill>
              </a:rPr>
              <a:t>Baby: 7 to 8 pounds </a:t>
            </a:r>
          </a:p>
          <a:p>
            <a:pPr eaLnBrk="1" hangingPunct="1">
              <a:lnSpc>
                <a:spcPct val="80000"/>
              </a:lnSpc>
              <a:defRPr/>
            </a:pPr>
            <a:r>
              <a:rPr lang="en-US" sz="2400" b="1" smtClean="0"/>
              <a:t>Larger breasts: 1 to 3 pounds </a:t>
            </a:r>
          </a:p>
          <a:p>
            <a:pPr eaLnBrk="1" hangingPunct="1">
              <a:lnSpc>
                <a:spcPct val="80000"/>
              </a:lnSpc>
              <a:defRPr/>
            </a:pPr>
            <a:r>
              <a:rPr lang="en-US" sz="2400" b="1" smtClean="0">
                <a:solidFill>
                  <a:schemeClr val="hlink"/>
                </a:solidFill>
              </a:rPr>
              <a:t>Larger uterus: 2 pounds</a:t>
            </a:r>
            <a:endParaRPr lang="en-US" sz="2400" b="1" smtClean="0"/>
          </a:p>
          <a:p>
            <a:pPr eaLnBrk="1" hangingPunct="1">
              <a:lnSpc>
                <a:spcPct val="80000"/>
              </a:lnSpc>
              <a:defRPr/>
            </a:pPr>
            <a:r>
              <a:rPr lang="en-US" sz="2400" b="1" smtClean="0"/>
              <a:t>Placenta: 1 1/2 pounds</a:t>
            </a:r>
          </a:p>
          <a:p>
            <a:pPr eaLnBrk="1" hangingPunct="1">
              <a:lnSpc>
                <a:spcPct val="80000"/>
              </a:lnSpc>
              <a:defRPr/>
            </a:pPr>
            <a:r>
              <a:rPr lang="en-US" sz="2400" b="1" smtClean="0">
                <a:solidFill>
                  <a:schemeClr val="hlink"/>
                </a:solidFill>
              </a:rPr>
              <a:t>Amniotic fluid: 2 pounds </a:t>
            </a:r>
          </a:p>
          <a:p>
            <a:pPr eaLnBrk="1" hangingPunct="1">
              <a:lnSpc>
                <a:spcPct val="80000"/>
              </a:lnSpc>
              <a:defRPr/>
            </a:pPr>
            <a:r>
              <a:rPr lang="en-US" sz="2400" b="1" smtClean="0"/>
              <a:t>Increased blood volume: 3 to 4 pounds </a:t>
            </a:r>
          </a:p>
          <a:p>
            <a:pPr eaLnBrk="1" hangingPunct="1">
              <a:lnSpc>
                <a:spcPct val="80000"/>
              </a:lnSpc>
              <a:defRPr/>
            </a:pPr>
            <a:r>
              <a:rPr lang="en-US" sz="2400" b="1" smtClean="0">
                <a:solidFill>
                  <a:schemeClr val="hlink"/>
                </a:solidFill>
              </a:rPr>
              <a:t>Increased fluid volume: 3 to 4 pounds</a:t>
            </a:r>
          </a:p>
          <a:p>
            <a:pPr eaLnBrk="1" hangingPunct="1">
              <a:lnSpc>
                <a:spcPct val="80000"/>
              </a:lnSpc>
              <a:defRPr/>
            </a:pPr>
            <a:r>
              <a:rPr lang="en-US" sz="2400" b="1" smtClean="0"/>
              <a:t>Fat stores: 6 to 8 pounds</a:t>
            </a:r>
          </a:p>
        </p:txBody>
      </p:sp>
      <p:sp>
        <p:nvSpPr>
          <p:cNvPr id="13316" name="Text Box 4"/>
          <p:cNvSpPr txBox="1">
            <a:spLocks noChangeArrowheads="1"/>
          </p:cNvSpPr>
          <p:nvPr/>
        </p:nvSpPr>
        <p:spPr bwMode="auto">
          <a:xfrm>
            <a:off x="2209800" y="6019800"/>
            <a:ext cx="5638800" cy="822325"/>
          </a:xfrm>
          <a:prstGeom prst="rect">
            <a:avLst/>
          </a:prstGeom>
          <a:noFill/>
          <a:ln w="9525">
            <a:noFill/>
            <a:miter lim="800000"/>
            <a:headEnd/>
            <a:tailEnd/>
          </a:ln>
        </p:spPr>
        <p:txBody>
          <a:bodyPr>
            <a:spAutoFit/>
          </a:bodyPr>
          <a:lstStyle/>
          <a:p>
            <a:pPr algn="ctr">
              <a:spcBef>
                <a:spcPct val="50000"/>
              </a:spcBef>
            </a:pPr>
            <a:r>
              <a:rPr lang="en-US" sz="2400" b="1">
                <a:solidFill>
                  <a:srgbClr val="FFFF66"/>
                </a:solidFill>
              </a:rPr>
              <a:t>Normal Amount of Weight to Gain: 25-35 lbs.</a:t>
            </a:r>
          </a:p>
        </p:txBody>
      </p:sp>
    </p:spTree>
  </p:cSld>
  <p:clrMapOvr>
    <a:masterClrMapping/>
  </p:clrMapOvr>
  <p:transition spd="med">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4000" dirty="0" smtClean="0"/>
              <a:t>Pregnancy </a:t>
            </a:r>
            <a:r>
              <a:rPr lang="en-US" sz="4000" dirty="0" smtClean="0"/>
              <a:t>Pics…The </a:t>
            </a:r>
            <a:r>
              <a:rPr lang="en-US" sz="4000" dirty="0" smtClean="0"/>
              <a:t>Belly Just Keeps Growing….Until</a:t>
            </a:r>
          </a:p>
        </p:txBody>
      </p:sp>
      <p:sp>
        <p:nvSpPr>
          <p:cNvPr id="30723" name="Rectangle 3"/>
          <p:cNvSpPr>
            <a:spLocks noGrp="1" noChangeArrowheads="1"/>
          </p:cNvSpPr>
          <p:nvPr>
            <p:ph type="body" idx="1"/>
          </p:nvPr>
        </p:nvSpPr>
        <p:spPr/>
        <p:txBody>
          <a:bodyPr/>
          <a:lstStyle/>
          <a:p>
            <a:pPr eaLnBrk="1" hangingPunct="1">
              <a:buNone/>
              <a:defRPr/>
            </a:pPr>
            <a:r>
              <a:rPr lang="en-US" dirty="0" smtClean="0"/>
              <a:t> 	</a:t>
            </a:r>
            <a:r>
              <a:rPr lang="en-US" sz="2000" dirty="0" smtClean="0"/>
              <a:t>				39 weeks (1 week before delivery) 					with </a:t>
            </a:r>
            <a:r>
              <a:rPr lang="en-US" sz="2000" dirty="0" err="1" smtClean="0"/>
              <a:t>Addy</a:t>
            </a:r>
            <a:endParaRPr lang="en-US" sz="2000" dirty="0" smtClean="0"/>
          </a:p>
          <a:p>
            <a:pPr eaLnBrk="1" hangingPunct="1">
              <a:buFont typeface="Wingdings" pitchFamily="2" charset="2"/>
              <a:buNone/>
              <a:defRPr/>
            </a:pPr>
            <a:endParaRPr lang="en-US" dirty="0" smtClean="0"/>
          </a:p>
        </p:txBody>
      </p:sp>
      <p:pic>
        <p:nvPicPr>
          <p:cNvPr id="14342" name="Picture 6" descr="36_weeks_1"/>
          <p:cNvPicPr>
            <a:picLocks noChangeAspect="1" noChangeArrowheads="1"/>
          </p:cNvPicPr>
          <p:nvPr/>
        </p:nvPicPr>
        <p:blipFill>
          <a:blip r:embed="rId2" cstate="print"/>
          <a:srcRect/>
          <a:stretch>
            <a:fillRect/>
          </a:stretch>
        </p:blipFill>
        <p:spPr bwMode="auto">
          <a:xfrm>
            <a:off x="-990600" y="3086100"/>
            <a:ext cx="5029200" cy="3771900"/>
          </a:xfrm>
          <a:prstGeom prst="rect">
            <a:avLst/>
          </a:prstGeom>
          <a:noFill/>
          <a:ln w="9525">
            <a:noFill/>
            <a:miter lim="800000"/>
            <a:headEnd/>
            <a:tailEnd/>
          </a:ln>
        </p:spPr>
      </p:pic>
      <p:sp>
        <p:nvSpPr>
          <p:cNvPr id="14343" name="Text Box 7"/>
          <p:cNvSpPr txBox="1">
            <a:spLocks noChangeArrowheads="1"/>
          </p:cNvSpPr>
          <p:nvPr/>
        </p:nvSpPr>
        <p:spPr bwMode="auto">
          <a:xfrm>
            <a:off x="457200" y="2286000"/>
            <a:ext cx="3124200" cy="641350"/>
          </a:xfrm>
          <a:prstGeom prst="rect">
            <a:avLst/>
          </a:prstGeom>
          <a:noFill/>
          <a:ln w="9525">
            <a:noFill/>
            <a:miter lim="800000"/>
            <a:headEnd/>
            <a:tailEnd/>
          </a:ln>
        </p:spPr>
        <p:txBody>
          <a:bodyPr>
            <a:spAutoFit/>
          </a:bodyPr>
          <a:lstStyle/>
          <a:p>
            <a:pPr>
              <a:spcBef>
                <a:spcPct val="50000"/>
              </a:spcBef>
            </a:pPr>
            <a:r>
              <a:rPr lang="en-US" dirty="0"/>
              <a:t>36 Weeks (1 week before delivery</a:t>
            </a:r>
            <a:r>
              <a:rPr lang="en-US" dirty="0" smtClean="0"/>
              <a:t>) with Emmy </a:t>
            </a:r>
            <a:endParaRPr lang="en-US" dirty="0"/>
          </a:p>
        </p:txBody>
      </p:sp>
      <p:pic>
        <p:nvPicPr>
          <p:cNvPr id="1027" name="Picture 3" descr="C:\Users\Kim\Desktop\pregnancy pics bump #2\Pregnancy Pics Baby #2 36 weeks 2012 003.jpg"/>
          <p:cNvPicPr>
            <a:picLocks noChangeAspect="1" noChangeArrowheads="1"/>
          </p:cNvPicPr>
          <p:nvPr/>
        </p:nvPicPr>
        <p:blipFill>
          <a:blip r:embed="rId3" cstate="print"/>
          <a:srcRect/>
          <a:stretch>
            <a:fillRect/>
          </a:stretch>
        </p:blipFill>
        <p:spPr bwMode="auto">
          <a:xfrm>
            <a:off x="5181600" y="2514600"/>
            <a:ext cx="3201988" cy="4481894"/>
          </a:xfrm>
          <a:prstGeom prst="rect">
            <a:avLst/>
          </a:prstGeom>
          <a:noFill/>
        </p:spPr>
      </p:pic>
    </p:spTree>
  </p:cSld>
  <p:clrMapOvr>
    <a:masterClrMapping/>
  </p:clrMapOvr>
  <p:transition spd="med">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LABOR!</a:t>
            </a:r>
          </a:p>
        </p:txBody>
      </p:sp>
      <p:sp>
        <p:nvSpPr>
          <p:cNvPr id="24579" name="Rectangle 3"/>
          <p:cNvSpPr>
            <a:spLocks noGrp="1" noChangeArrowheads="1"/>
          </p:cNvSpPr>
          <p:nvPr>
            <p:ph type="body" idx="1"/>
          </p:nvPr>
        </p:nvSpPr>
        <p:spPr>
          <a:xfrm>
            <a:off x="2895600" y="1066800"/>
            <a:ext cx="6248400" cy="5791200"/>
          </a:xfrm>
        </p:spPr>
        <p:txBody>
          <a:bodyPr/>
          <a:lstStyle/>
          <a:p>
            <a:pPr lvl="1" eaLnBrk="1" hangingPunct="1">
              <a:defRPr/>
            </a:pPr>
            <a:r>
              <a:rPr lang="en-US" dirty="0" smtClean="0"/>
              <a:t>Labor is when the uterine walls start to contract to push the baby out.  </a:t>
            </a:r>
          </a:p>
          <a:p>
            <a:pPr lvl="2" eaLnBrk="1" hangingPunct="1">
              <a:defRPr/>
            </a:pPr>
            <a:r>
              <a:rPr lang="en-US" b="1" dirty="0" smtClean="0"/>
              <a:t>3 stages of Labor</a:t>
            </a:r>
          </a:p>
          <a:p>
            <a:pPr lvl="3" eaLnBrk="1" hangingPunct="1">
              <a:defRPr/>
            </a:pPr>
            <a:r>
              <a:rPr lang="en-US" b="1" dirty="0" smtClean="0"/>
              <a:t>Dilation of the cervix (10 cm), usually the baby’s head is resting on the cervix, when contractions start it can cause the woman’s water to break- this is the amniotic sac breaking and the start of labor.</a:t>
            </a:r>
          </a:p>
          <a:p>
            <a:pPr lvl="3" eaLnBrk="1" hangingPunct="1">
              <a:defRPr/>
            </a:pPr>
            <a:r>
              <a:rPr lang="en-US" b="1" dirty="0" smtClean="0"/>
              <a:t>Passage through the birth canal.</a:t>
            </a:r>
          </a:p>
          <a:p>
            <a:pPr lvl="3" eaLnBrk="1" hangingPunct="1">
              <a:defRPr/>
            </a:pPr>
            <a:r>
              <a:rPr lang="en-US" b="1" dirty="0" smtClean="0"/>
              <a:t>Afterbirth- placenta is passed through the birth canal and the umbilical cord is cut.</a:t>
            </a:r>
          </a:p>
          <a:p>
            <a:pPr lvl="3" eaLnBrk="1" hangingPunct="1">
              <a:defRPr/>
            </a:pPr>
            <a:r>
              <a:rPr lang="en-US" b="1" dirty="0" smtClean="0">
                <a:hlinkClick r:id="rId2"/>
              </a:rPr>
              <a:t>http://www.babycenter.com/fetal-development-images-38-weeks</a:t>
            </a:r>
            <a:endParaRPr lang="en-US" b="1" dirty="0" smtClean="0"/>
          </a:p>
          <a:p>
            <a:pPr lvl="3" eaLnBrk="1" hangingPunct="1">
              <a:defRPr/>
            </a:pPr>
            <a:endParaRPr lang="en-US" b="1" dirty="0" smtClean="0"/>
          </a:p>
          <a:p>
            <a:pPr eaLnBrk="1" hangingPunct="1">
              <a:defRPr/>
            </a:pPr>
            <a:endParaRPr lang="en-US" b="1" dirty="0" smtClean="0"/>
          </a:p>
        </p:txBody>
      </p:sp>
      <p:pic>
        <p:nvPicPr>
          <p:cNvPr id="15364" name="Picture 5" descr="uesc_02_img0089">
            <a:hlinkClick r:id="rId3"/>
          </p:cNvPr>
          <p:cNvPicPr>
            <a:picLocks noChangeAspect="1" noChangeArrowheads="1"/>
          </p:cNvPicPr>
          <p:nvPr/>
        </p:nvPicPr>
        <p:blipFill>
          <a:blip r:embed="rId4" cstate="print"/>
          <a:srcRect/>
          <a:stretch>
            <a:fillRect/>
          </a:stretch>
        </p:blipFill>
        <p:spPr bwMode="auto">
          <a:xfrm>
            <a:off x="0" y="1371600"/>
            <a:ext cx="3197225" cy="54864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These </a:t>
            </a:r>
            <a:r>
              <a:rPr lang="en-US" sz="2400" dirty="0" err="1" smtClean="0"/>
              <a:t>monoamniotic</a:t>
            </a:r>
            <a:r>
              <a:rPr lang="en-US" sz="2400" dirty="0" smtClean="0"/>
              <a:t> twins (shared same amniotic sac and in constant contact with each other-pretty rare)</a:t>
            </a:r>
            <a:r>
              <a:rPr lang="en-US" sz="2400" dirty="0"/>
              <a:t> </a:t>
            </a:r>
            <a:r>
              <a:rPr lang="en-US" sz="2400" dirty="0" smtClean="0"/>
              <a:t>were even holding hands when they were born.</a:t>
            </a:r>
            <a:endParaRPr lang="en-US" sz="2400" dirty="0"/>
          </a:p>
        </p:txBody>
      </p:sp>
      <p:pic>
        <p:nvPicPr>
          <p:cNvPr id="1026" name="Picture 2" descr="tangled-tw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53980"/>
            <a:ext cx="8382000" cy="589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22124"/>
      </p:ext>
    </p:extLst>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04800"/>
            <a:ext cx="8229600" cy="1139825"/>
          </a:xfrm>
        </p:spPr>
        <p:txBody>
          <a:bodyPr/>
          <a:lstStyle/>
          <a:p>
            <a:pPr eaLnBrk="1" hangingPunct="1">
              <a:defRPr/>
            </a:pPr>
            <a:r>
              <a:rPr lang="en-US" dirty="0" smtClean="0"/>
              <a:t>Delivery Day</a:t>
            </a:r>
          </a:p>
        </p:txBody>
      </p:sp>
      <p:sp>
        <p:nvSpPr>
          <p:cNvPr id="31747" name="Rectangle 3"/>
          <p:cNvSpPr>
            <a:spLocks noGrp="1" noChangeArrowheads="1"/>
          </p:cNvSpPr>
          <p:nvPr>
            <p:ph type="body" idx="1"/>
          </p:nvPr>
        </p:nvSpPr>
        <p:spPr/>
        <p:txBody>
          <a:bodyPr/>
          <a:lstStyle/>
          <a:p>
            <a:pPr eaLnBrk="1" hangingPunct="1">
              <a:defRPr/>
            </a:pPr>
            <a:endParaRPr lang="en-US" smtClean="0"/>
          </a:p>
        </p:txBody>
      </p:sp>
      <p:pic>
        <p:nvPicPr>
          <p:cNvPr id="31748" name="Picture 4" descr="Family_pic"/>
          <p:cNvPicPr>
            <a:picLocks noChangeAspect="1" noChangeArrowheads="1"/>
          </p:cNvPicPr>
          <p:nvPr/>
        </p:nvPicPr>
        <p:blipFill>
          <a:blip r:embed="rId2" cstate="print"/>
          <a:srcRect/>
          <a:stretch>
            <a:fillRect/>
          </a:stretch>
        </p:blipFill>
        <p:spPr bwMode="auto">
          <a:xfrm>
            <a:off x="0" y="685800"/>
            <a:ext cx="4343400" cy="3446463"/>
          </a:xfrm>
          <a:prstGeom prst="rect">
            <a:avLst/>
          </a:prstGeom>
          <a:noFill/>
          <a:ln w="9525">
            <a:noFill/>
            <a:miter lim="800000"/>
            <a:headEnd/>
            <a:tailEnd/>
          </a:ln>
        </p:spPr>
      </p:pic>
      <p:pic>
        <p:nvPicPr>
          <p:cNvPr id="31749" name="Picture 5" descr="Emmy_black_and_white"/>
          <p:cNvPicPr>
            <a:picLocks noChangeAspect="1" noChangeArrowheads="1"/>
          </p:cNvPicPr>
          <p:nvPr/>
        </p:nvPicPr>
        <p:blipFill>
          <a:blip r:embed="rId3" cstate="print"/>
          <a:srcRect/>
          <a:stretch>
            <a:fillRect/>
          </a:stretch>
        </p:blipFill>
        <p:spPr bwMode="auto">
          <a:xfrm>
            <a:off x="2133600" y="3505200"/>
            <a:ext cx="2228850" cy="3352800"/>
          </a:xfrm>
          <a:prstGeom prst="rect">
            <a:avLst/>
          </a:prstGeom>
          <a:noFill/>
          <a:ln w="9525">
            <a:noFill/>
            <a:miter lim="800000"/>
            <a:headEnd/>
            <a:tailEnd/>
          </a:ln>
        </p:spPr>
      </p:pic>
      <p:sp>
        <p:nvSpPr>
          <p:cNvPr id="31751" name="Text Box 7"/>
          <p:cNvSpPr txBox="1">
            <a:spLocks noChangeArrowheads="1"/>
          </p:cNvSpPr>
          <p:nvPr/>
        </p:nvSpPr>
        <p:spPr bwMode="auto">
          <a:xfrm>
            <a:off x="0" y="4800600"/>
            <a:ext cx="2362200" cy="646331"/>
          </a:xfrm>
          <a:prstGeom prst="rect">
            <a:avLst/>
          </a:prstGeom>
          <a:noFill/>
          <a:ln w="9525">
            <a:noFill/>
            <a:miter lim="800000"/>
            <a:headEnd/>
            <a:tailEnd/>
          </a:ln>
        </p:spPr>
        <p:txBody>
          <a:bodyPr wrap="square">
            <a:spAutoFit/>
          </a:bodyPr>
          <a:lstStyle/>
          <a:p>
            <a:pPr>
              <a:spcBef>
                <a:spcPct val="50000"/>
              </a:spcBef>
            </a:pPr>
            <a:r>
              <a:rPr lang="en-US" dirty="0" smtClean="0"/>
              <a:t>Emmy Grace-Marie Scott</a:t>
            </a:r>
            <a:endParaRPr lang="en-US" dirty="0"/>
          </a:p>
        </p:txBody>
      </p:sp>
      <p:sp>
        <p:nvSpPr>
          <p:cNvPr id="31752" name="Text Box 8"/>
          <p:cNvSpPr txBox="1">
            <a:spLocks noChangeArrowheads="1"/>
          </p:cNvSpPr>
          <p:nvPr/>
        </p:nvSpPr>
        <p:spPr bwMode="auto">
          <a:xfrm>
            <a:off x="914400" y="4191000"/>
            <a:ext cx="3276600" cy="366713"/>
          </a:xfrm>
          <a:prstGeom prst="rect">
            <a:avLst/>
          </a:prstGeom>
          <a:noFill/>
          <a:ln w="9525">
            <a:noFill/>
            <a:miter lim="800000"/>
            <a:headEnd/>
            <a:tailEnd/>
          </a:ln>
        </p:spPr>
        <p:txBody>
          <a:bodyPr>
            <a:spAutoFit/>
          </a:bodyPr>
          <a:lstStyle/>
          <a:p>
            <a:pPr>
              <a:spcBef>
                <a:spcPct val="50000"/>
              </a:spcBef>
            </a:pPr>
            <a:r>
              <a:rPr lang="en-US"/>
              <a:t>12-29-07</a:t>
            </a:r>
          </a:p>
        </p:txBody>
      </p:sp>
      <p:pic>
        <p:nvPicPr>
          <p:cNvPr id="3075" name="Picture 3" descr="C:\Users\Kim\Pictures\2012-09-30 Addy Hope Scott 9-29-12\Addy Hope Scott 9-29-12 038.JPG"/>
          <p:cNvPicPr>
            <a:picLocks noChangeAspect="1" noChangeArrowheads="1"/>
          </p:cNvPicPr>
          <p:nvPr/>
        </p:nvPicPr>
        <p:blipFill>
          <a:blip r:embed="rId4" cstate="print"/>
          <a:srcRect/>
          <a:stretch>
            <a:fillRect/>
          </a:stretch>
        </p:blipFill>
        <p:spPr bwMode="auto">
          <a:xfrm>
            <a:off x="4953000" y="609600"/>
            <a:ext cx="3759200" cy="2819400"/>
          </a:xfrm>
          <a:prstGeom prst="rect">
            <a:avLst/>
          </a:prstGeom>
          <a:noFill/>
        </p:spPr>
      </p:pic>
      <p:pic>
        <p:nvPicPr>
          <p:cNvPr id="3077" name="Picture 5" descr="C:\Users\Kim\Pictures\2012-09-30 Addy Hope Scott 9-29-12\Addy Hope Scott 9-29-12 127bw.jpg"/>
          <p:cNvPicPr>
            <a:picLocks noChangeAspect="1" noChangeArrowheads="1"/>
          </p:cNvPicPr>
          <p:nvPr/>
        </p:nvPicPr>
        <p:blipFill>
          <a:blip r:embed="rId5" cstate="print"/>
          <a:srcRect/>
          <a:stretch>
            <a:fillRect/>
          </a:stretch>
        </p:blipFill>
        <p:spPr bwMode="auto">
          <a:xfrm>
            <a:off x="6324600" y="3276600"/>
            <a:ext cx="3479800" cy="2320120"/>
          </a:xfrm>
          <a:prstGeom prst="rect">
            <a:avLst/>
          </a:prstGeom>
          <a:noFill/>
        </p:spPr>
      </p:pic>
      <p:pic>
        <p:nvPicPr>
          <p:cNvPr id="3078" name="Picture 6" descr="C:\Users\Kim\Pictures\2012-09-30 Addy Hope Scott 9-29-12\Addy Hope Scott 9-29-12 087ed.jpg"/>
          <p:cNvPicPr>
            <a:picLocks noChangeAspect="1" noChangeArrowheads="1"/>
          </p:cNvPicPr>
          <p:nvPr/>
        </p:nvPicPr>
        <p:blipFill>
          <a:blip r:embed="rId6" cstate="print"/>
          <a:srcRect/>
          <a:stretch>
            <a:fillRect/>
          </a:stretch>
        </p:blipFill>
        <p:spPr bwMode="auto">
          <a:xfrm>
            <a:off x="4419600" y="3428834"/>
            <a:ext cx="2286000" cy="3429166"/>
          </a:xfrm>
          <a:prstGeom prst="rect">
            <a:avLst/>
          </a:prstGeom>
          <a:noFill/>
        </p:spPr>
      </p:pic>
      <p:sp>
        <p:nvSpPr>
          <p:cNvPr id="18" name="Text Box 7"/>
          <p:cNvSpPr txBox="1">
            <a:spLocks noChangeArrowheads="1"/>
          </p:cNvSpPr>
          <p:nvPr/>
        </p:nvSpPr>
        <p:spPr bwMode="auto">
          <a:xfrm>
            <a:off x="6781800" y="5943600"/>
            <a:ext cx="2362200" cy="784830"/>
          </a:xfrm>
          <a:prstGeom prst="rect">
            <a:avLst/>
          </a:prstGeom>
          <a:noFill/>
          <a:ln w="9525">
            <a:noFill/>
            <a:miter lim="800000"/>
            <a:headEnd/>
            <a:tailEnd/>
          </a:ln>
        </p:spPr>
        <p:txBody>
          <a:bodyPr wrap="square">
            <a:spAutoFit/>
          </a:bodyPr>
          <a:lstStyle/>
          <a:p>
            <a:pPr>
              <a:spcBef>
                <a:spcPct val="50000"/>
              </a:spcBef>
            </a:pPr>
            <a:r>
              <a:rPr lang="en-US" dirty="0" err="1" smtClean="0"/>
              <a:t>Addy</a:t>
            </a:r>
            <a:r>
              <a:rPr lang="en-US" dirty="0" smtClean="0"/>
              <a:t> Hope Scott</a:t>
            </a:r>
          </a:p>
          <a:p>
            <a:pPr>
              <a:spcBef>
                <a:spcPct val="50000"/>
              </a:spcBef>
            </a:pPr>
            <a:r>
              <a:rPr lang="en-US" dirty="0" smtClean="0"/>
              <a:t>9-29-12</a:t>
            </a:r>
            <a:endParaRPr lang="en-US"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linds(horizontal)">
                                      <p:cBhvr>
                                        <p:cTn id="7" dur="500"/>
                                        <p:tgtEl>
                                          <p:spTgt spid="31748"/>
                                        </p:tgtEl>
                                      </p:cBhvr>
                                    </p:animEffect>
                                  </p:childTnLst>
                                </p:cTn>
                              </p:par>
                              <p:par>
                                <p:cTn id="8" presetID="5" presetClass="entr" presetSubtype="10" fill="hold" nodeType="withEffect">
                                  <p:stCondLst>
                                    <p:cond delay="0"/>
                                  </p:stCondLst>
                                  <p:childTnLst>
                                    <p:set>
                                      <p:cBhvr>
                                        <p:cTn id="9" dur="1" fill="hold">
                                          <p:stCondLst>
                                            <p:cond delay="0"/>
                                          </p:stCondLst>
                                        </p:cTn>
                                        <p:tgtEl>
                                          <p:spTgt spid="31749"/>
                                        </p:tgtEl>
                                        <p:attrNameLst>
                                          <p:attrName>style.visibility</p:attrName>
                                        </p:attrNameLst>
                                      </p:cBhvr>
                                      <p:to>
                                        <p:strVal val="visible"/>
                                      </p:to>
                                    </p:set>
                                    <p:animEffect transition="in" filter="checkerboard(across)">
                                      <p:cBhvr>
                                        <p:cTn id="10" dur="500"/>
                                        <p:tgtEl>
                                          <p:spTgt spid="317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1752"/>
                                        </p:tgtEl>
                                        <p:attrNameLst>
                                          <p:attrName>style.visibility</p:attrName>
                                        </p:attrNameLst>
                                      </p:cBhvr>
                                      <p:to>
                                        <p:strVal val="visible"/>
                                      </p:to>
                                    </p:set>
                                    <p:animEffect transition="in" filter="blinds(horizontal)">
                                      <p:cBhvr>
                                        <p:cTn id="13" dur="500"/>
                                        <p:tgtEl>
                                          <p:spTgt spid="3175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751"/>
                                        </p:tgtEl>
                                        <p:attrNameLst>
                                          <p:attrName>style.visibility</p:attrName>
                                        </p:attrNameLst>
                                      </p:cBhvr>
                                      <p:to>
                                        <p:strVal val="visible"/>
                                      </p:to>
                                    </p:set>
                                    <p:animEffect transition="in" filter="blinds(horizontal)">
                                      <p:cBhvr>
                                        <p:cTn id="16" dur="500"/>
                                        <p:tgtEl>
                                          <p:spTgt spid="3175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392597" y="576753"/>
            <a:ext cx="3037344" cy="3037344"/>
          </a:xfrm>
          <a:prstGeom prst="rect">
            <a:avLst/>
          </a:prstGeom>
        </p:spPr>
      </p:pic>
      <p:sp>
        <p:nvSpPr>
          <p:cNvPr id="2" name="Title 1"/>
          <p:cNvSpPr>
            <a:spLocks noGrp="1"/>
          </p:cNvSpPr>
          <p:nvPr>
            <p:ph type="title"/>
          </p:nvPr>
        </p:nvSpPr>
        <p:spPr>
          <a:xfrm>
            <a:off x="-304800" y="-271462"/>
            <a:ext cx="8229600" cy="1139825"/>
          </a:xfrm>
        </p:spPr>
        <p:txBody>
          <a:bodyPr/>
          <a:lstStyle/>
          <a:p>
            <a:r>
              <a:rPr lang="en-US" sz="4000" dirty="0" smtClean="0"/>
              <a:t>And After…I LOVE My Family</a:t>
            </a:r>
            <a:endParaRPr lang="en-US" sz="4000" dirty="0"/>
          </a:p>
        </p:txBody>
      </p:sp>
      <p:pic>
        <p:nvPicPr>
          <p:cNvPr id="4099" name="Picture 3" descr="C:\Users\Kim\Pictures\2012-10-04 Addy and Emmy week 1\Addy and Emmy week 1 001.JPG"/>
          <p:cNvPicPr>
            <a:picLocks noChangeAspect="1" noChangeArrowheads="1"/>
          </p:cNvPicPr>
          <p:nvPr/>
        </p:nvPicPr>
        <p:blipFill>
          <a:blip r:embed="rId3" cstate="print"/>
          <a:srcRect/>
          <a:stretch>
            <a:fillRect/>
          </a:stretch>
        </p:blipFill>
        <p:spPr bwMode="auto">
          <a:xfrm>
            <a:off x="0" y="1219200"/>
            <a:ext cx="2514600" cy="3771223"/>
          </a:xfrm>
          <a:prstGeom prst="rect">
            <a:avLst/>
          </a:prstGeom>
          <a:noFill/>
        </p:spPr>
      </p:pic>
      <p:pic>
        <p:nvPicPr>
          <p:cNvPr id="4100" name="Picture 4" descr="C:\Users\Kim\Pictures\2012-10-20 Addy newborn pics 2 and 3 weeks\Addy newborn pics 2 and 3 weeks 059.JPG"/>
          <p:cNvPicPr>
            <a:picLocks noChangeAspect="1" noChangeArrowheads="1"/>
          </p:cNvPicPr>
          <p:nvPr/>
        </p:nvPicPr>
        <p:blipFill>
          <a:blip r:embed="rId4" cstate="print"/>
          <a:srcRect/>
          <a:stretch>
            <a:fillRect/>
          </a:stretch>
        </p:blipFill>
        <p:spPr bwMode="auto">
          <a:xfrm>
            <a:off x="2562225" y="3202301"/>
            <a:ext cx="2419350" cy="3642151"/>
          </a:xfrm>
          <a:prstGeom prst="rect">
            <a:avLst/>
          </a:prstGeom>
          <a:noFill/>
        </p:spPr>
      </p:pic>
      <p:pic>
        <p:nvPicPr>
          <p:cNvPr id="4102" name="Picture 6" descr="C:\Users\Kim\Pictures\emmy and addy 1.jpg"/>
          <p:cNvPicPr>
            <a:picLocks noChangeAspect="1" noChangeArrowheads="1"/>
          </p:cNvPicPr>
          <p:nvPr/>
        </p:nvPicPr>
        <p:blipFill>
          <a:blip r:embed="rId5" cstate="print"/>
          <a:srcRect/>
          <a:stretch>
            <a:fillRect/>
          </a:stretch>
        </p:blipFill>
        <p:spPr bwMode="auto">
          <a:xfrm>
            <a:off x="0" y="4972050"/>
            <a:ext cx="2514600" cy="1885950"/>
          </a:xfrm>
          <a:prstGeom prst="rect">
            <a:avLst/>
          </a:prstGeom>
          <a:noFill/>
        </p:spPr>
      </p:pic>
      <p:pic>
        <p:nvPicPr>
          <p:cNvPr id="6" name="Content Placeholder 5"/>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416915" y="1251626"/>
            <a:ext cx="2693038" cy="2011363"/>
          </a:xfr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0200" y="3463945"/>
            <a:ext cx="3390813" cy="3387282"/>
          </a:xfrm>
          <a:prstGeom prst="rect">
            <a:avLst/>
          </a:prstGeom>
        </p:spPr>
      </p:pic>
    </p:spTree>
  </p:cSld>
  <p:clrMapOvr>
    <a:masterClrMapping/>
  </p:clrMapOvr>
  <p:transition spd="med">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636588"/>
          </a:xfrm>
        </p:spPr>
        <p:txBody>
          <a:bodyPr/>
          <a:lstStyle/>
          <a:p>
            <a:pPr eaLnBrk="1" hangingPunct="1">
              <a:defRPr/>
            </a:pPr>
            <a:r>
              <a:rPr lang="en-US" sz="4000" dirty="0" smtClean="0"/>
              <a:t>Keep in Mind (these are the stats):</a:t>
            </a:r>
          </a:p>
        </p:txBody>
      </p:sp>
      <p:sp>
        <p:nvSpPr>
          <p:cNvPr id="28675" name="Rectangle 3"/>
          <p:cNvSpPr>
            <a:spLocks noGrp="1" noChangeArrowheads="1"/>
          </p:cNvSpPr>
          <p:nvPr>
            <p:ph type="body" idx="1"/>
          </p:nvPr>
        </p:nvSpPr>
        <p:spPr>
          <a:xfrm>
            <a:off x="304800" y="762000"/>
            <a:ext cx="8839200" cy="7010400"/>
          </a:xfrm>
        </p:spPr>
        <p:txBody>
          <a:bodyPr/>
          <a:lstStyle/>
          <a:p>
            <a:pPr eaLnBrk="1" hangingPunct="1">
              <a:lnSpc>
                <a:spcPct val="80000"/>
              </a:lnSpc>
              <a:buFont typeface="Wingdings" pitchFamily="2" charset="2"/>
              <a:buNone/>
              <a:defRPr/>
            </a:pPr>
            <a:r>
              <a:rPr lang="en-US" sz="2400" b="1" dirty="0" smtClean="0"/>
              <a:t>Having a baby is a life changing experience.  It will be the hardest job you’ll ever do.  You will want to wait until you are mentally and financially capable of caring for and providing for a child.  </a:t>
            </a:r>
          </a:p>
          <a:p>
            <a:pPr eaLnBrk="1" hangingPunct="1">
              <a:lnSpc>
                <a:spcPct val="80000"/>
              </a:lnSpc>
              <a:buFont typeface="Wingdings" pitchFamily="2" charset="2"/>
              <a:buNone/>
              <a:defRPr/>
            </a:pPr>
            <a:r>
              <a:rPr lang="en-US" sz="2400" b="1" dirty="0" smtClean="0"/>
              <a:t>Statistics about teen parents:</a:t>
            </a:r>
          </a:p>
          <a:p>
            <a:pPr eaLnBrk="1" hangingPunct="1">
              <a:defRPr/>
            </a:pPr>
            <a:r>
              <a:rPr lang="en-US" sz="2400" dirty="0" smtClean="0"/>
              <a:t>Teen pregnancy costs the United States at least $7 billion annually.</a:t>
            </a:r>
          </a:p>
          <a:p>
            <a:pPr eaLnBrk="1" hangingPunct="1">
              <a:defRPr/>
            </a:pPr>
            <a:r>
              <a:rPr lang="en-US" sz="2400" dirty="0" smtClean="0"/>
              <a:t>Every year around 750,000 teenagers will get pregnant. </a:t>
            </a:r>
          </a:p>
          <a:p>
            <a:pPr eaLnBrk="1" hangingPunct="1">
              <a:defRPr/>
            </a:pPr>
            <a:r>
              <a:rPr lang="en-US" sz="2400" dirty="0" smtClean="0"/>
              <a:t>Unmarried teenagers having children account for 24 percent of all unmarried expectant mothers. </a:t>
            </a:r>
          </a:p>
          <a:p>
            <a:pPr eaLnBrk="1" hangingPunct="1">
              <a:defRPr/>
            </a:pPr>
            <a:r>
              <a:rPr lang="en-US" sz="2400" dirty="0" smtClean="0"/>
              <a:t>More than 2/3 of all teenagers who have a baby will not graduate from high school, hence the correlation with</a:t>
            </a:r>
            <a:r>
              <a:rPr lang="en-US" sz="2400" u="sng" dirty="0" smtClean="0"/>
              <a:t> </a:t>
            </a:r>
            <a:r>
              <a:rPr lang="en-US" sz="2400" dirty="0" smtClean="0"/>
              <a:t>teenage pregnancy and education.</a:t>
            </a:r>
          </a:p>
          <a:p>
            <a:pPr eaLnBrk="1" hangingPunct="1">
              <a:defRPr/>
            </a:pPr>
            <a:r>
              <a:rPr lang="en-US" sz="2400" dirty="0" smtClean="0"/>
              <a:t>Billions of dollars are spent taking care of teenage mothers and their children and they are more likely to be in the poverty bracket. </a:t>
            </a:r>
          </a:p>
          <a:p>
            <a:pPr eaLnBrk="1" hangingPunct="1">
              <a:lnSpc>
                <a:spcPct val="80000"/>
              </a:lnSpc>
              <a:buFont typeface="Wingdings" pitchFamily="2" charset="2"/>
              <a:buNone/>
              <a:defRPr/>
            </a:pPr>
            <a:endParaRPr lang="en-US" sz="2400" b="1" dirty="0" smtClean="0"/>
          </a:p>
          <a:p>
            <a:pPr eaLnBrk="1" hangingPunct="1">
              <a:lnSpc>
                <a:spcPct val="80000"/>
              </a:lnSpc>
              <a:buFont typeface="Wingdings" pitchFamily="2" charset="2"/>
              <a:buNone/>
              <a:defRPr/>
            </a:pPr>
            <a:endParaRPr lang="en-US" sz="2000" dirty="0" smtClean="0"/>
          </a:p>
        </p:txBody>
      </p:sp>
    </p:spTree>
  </p:cSld>
  <p:clrMapOvr>
    <a:masterClrMapping/>
  </p:clrMapOvr>
  <p:transition spd="med">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000" dirty="0" smtClean="0"/>
              <a:t>Statistics about Teen Mothers:</a:t>
            </a:r>
          </a:p>
        </p:txBody>
      </p:sp>
      <p:sp>
        <p:nvSpPr>
          <p:cNvPr id="4" name="Content Placeholder 3"/>
          <p:cNvSpPr>
            <a:spLocks noGrp="1"/>
          </p:cNvSpPr>
          <p:nvPr>
            <p:ph sz="half" idx="1"/>
          </p:nvPr>
        </p:nvSpPr>
        <p:spPr>
          <a:xfrm>
            <a:off x="457200" y="1066800"/>
            <a:ext cx="4038600" cy="5791200"/>
          </a:xfrm>
        </p:spPr>
        <p:txBody>
          <a:bodyPr/>
          <a:lstStyle/>
          <a:p>
            <a:pPr eaLnBrk="1" hangingPunct="1">
              <a:defRPr/>
            </a:pPr>
            <a:r>
              <a:rPr lang="en-US" sz="2000" dirty="0" smtClean="0"/>
              <a:t>The younger a teenaged girl is when she has sex for the first time, the more likely she is to have had unwanted or non-voluntary sex. Close to four in ten girls who had first intercourse at 13 or 14 report it was either non-voluntary or unwanted. </a:t>
            </a:r>
          </a:p>
          <a:p>
            <a:pPr eaLnBrk="1" hangingPunct="1">
              <a:defRPr/>
            </a:pPr>
            <a:r>
              <a:rPr lang="en-US" sz="2000" dirty="0" smtClean="0"/>
              <a:t>Teen mothers are less likely to complete high school (only one-third receive a high school diploma) and only 1.5% have a college degree by age 30. Teen mothers are more likely to end up on welfare (nearly 80 percent of unmarried teen mothers end up on welfare).</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5" name="Content Placeholder 4"/>
          <p:cNvSpPr>
            <a:spLocks noGrp="1"/>
          </p:cNvSpPr>
          <p:nvPr>
            <p:ph sz="half" idx="2"/>
          </p:nvPr>
        </p:nvSpPr>
        <p:spPr>
          <a:xfrm>
            <a:off x="4648200" y="1066800"/>
            <a:ext cx="4038600" cy="5791200"/>
          </a:xfrm>
        </p:spPr>
        <p:txBody>
          <a:bodyPr/>
          <a:lstStyle/>
          <a:p>
            <a:pPr eaLnBrk="1" hangingPunct="1">
              <a:defRPr/>
            </a:pPr>
            <a:r>
              <a:rPr lang="en-US" sz="1900" dirty="0" smtClean="0"/>
              <a:t>¾ teen girls who have intercourse do so because their boyfriends wanted them to.</a:t>
            </a:r>
          </a:p>
          <a:p>
            <a:pPr eaLnBrk="1" hangingPunct="1">
              <a:defRPr/>
            </a:pPr>
            <a:r>
              <a:rPr lang="en-US" sz="1900" dirty="0" smtClean="0"/>
              <a:t>Teens who choose not to have sex tend to have strong emotional relationships with their parents.</a:t>
            </a:r>
          </a:p>
          <a:p>
            <a:pPr eaLnBrk="1" hangingPunct="1">
              <a:defRPr/>
            </a:pPr>
            <a:r>
              <a:rPr lang="en-US" sz="1900" dirty="0" smtClean="0"/>
              <a:t>Girls who choose not to have sex typically give the following good reasons:</a:t>
            </a:r>
          </a:p>
          <a:p>
            <a:pPr lvl="1" eaLnBrk="1" hangingPunct="1">
              <a:defRPr/>
            </a:pPr>
            <a:r>
              <a:rPr lang="en-US" sz="1900" dirty="0" smtClean="0"/>
              <a:t>Goes against religious and moral beliefs.</a:t>
            </a:r>
          </a:p>
          <a:p>
            <a:pPr lvl="1" eaLnBrk="1" hangingPunct="1">
              <a:defRPr/>
            </a:pPr>
            <a:r>
              <a:rPr lang="en-US" sz="1900" dirty="0" smtClean="0"/>
              <a:t>They haven’t met the 100% right person (they have high standards, which is good).</a:t>
            </a:r>
          </a:p>
          <a:p>
            <a:pPr lvl="1" eaLnBrk="1" hangingPunct="1">
              <a:defRPr/>
            </a:pPr>
            <a:r>
              <a:rPr lang="en-US" sz="1900" dirty="0" smtClean="0"/>
              <a:t>They don’t want to become pregnant and /or get an STD.</a:t>
            </a:r>
          </a:p>
          <a:p>
            <a:pPr eaLnBrk="1" hangingPunct="1">
              <a:defRPr/>
            </a:pPr>
            <a:endParaRPr lang="en-US" sz="1800" dirty="0" smtClean="0"/>
          </a:p>
          <a:p>
            <a:pPr lvl="1" eaLnBrk="1" hangingPunct="1">
              <a:defRPr/>
            </a:pPr>
            <a:endParaRPr lang="en-US" sz="1800" dirty="0" smtClean="0"/>
          </a:p>
        </p:txBody>
      </p:sp>
    </p:spTree>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Statistics about the Children of Teen Parents:</a:t>
            </a:r>
          </a:p>
        </p:txBody>
      </p:sp>
      <p:sp>
        <p:nvSpPr>
          <p:cNvPr id="3" name="Content Placeholder 2"/>
          <p:cNvSpPr>
            <a:spLocks noGrp="1"/>
          </p:cNvSpPr>
          <p:nvPr>
            <p:ph sz="half" idx="1"/>
          </p:nvPr>
        </p:nvSpPr>
        <p:spPr>
          <a:xfrm>
            <a:off x="0" y="1600200"/>
            <a:ext cx="3810000" cy="4525963"/>
          </a:xfrm>
        </p:spPr>
        <p:txBody>
          <a:bodyPr/>
          <a:lstStyle/>
          <a:p>
            <a:pPr eaLnBrk="1" hangingPunct="1">
              <a:defRPr/>
            </a:pPr>
            <a:r>
              <a:rPr lang="en-US" sz="2000" dirty="0" smtClean="0"/>
              <a:t>Have a higher percentage of lower birth weights because the moms are fearful of gaining weight, are not going to the dr. and are not eating proper foods. </a:t>
            </a:r>
          </a:p>
          <a:p>
            <a:pPr eaLnBrk="1" hangingPunct="1">
              <a:defRPr/>
            </a:pPr>
            <a:r>
              <a:rPr lang="en-US" sz="2000" dirty="0" smtClean="0"/>
              <a:t>They are more likely to perform poorly in school, display aggressive behavior and are at greater risk of abuse and neglect.</a:t>
            </a:r>
          </a:p>
          <a:p>
            <a:pPr eaLnBrk="1" hangingPunct="1">
              <a:defRPr/>
            </a:pPr>
            <a:r>
              <a:rPr lang="en-US" sz="2000" dirty="0" smtClean="0"/>
              <a:t>The sons of teen mothers are 13 percent more likely to end up in prison. </a:t>
            </a:r>
            <a:r>
              <a:rPr lang="en-US" dirty="0" smtClean="0"/>
              <a:t/>
            </a:r>
            <a:br>
              <a:rPr lang="en-US" dirty="0" smtClean="0"/>
            </a:br>
            <a:r>
              <a:rPr lang="en-US" dirty="0" smtClean="0"/>
              <a:t/>
            </a:r>
            <a:br>
              <a:rPr lang="en-US" dirty="0" smtClean="0"/>
            </a:br>
            <a:endParaRPr lang="en-US" dirty="0" smtClean="0"/>
          </a:p>
        </p:txBody>
      </p:sp>
      <p:sp>
        <p:nvSpPr>
          <p:cNvPr id="4" name="Content Placeholder 3"/>
          <p:cNvSpPr>
            <a:spLocks noGrp="1"/>
          </p:cNvSpPr>
          <p:nvPr>
            <p:ph sz="half" idx="2"/>
          </p:nvPr>
        </p:nvSpPr>
        <p:spPr>
          <a:xfrm>
            <a:off x="3810000" y="1600200"/>
            <a:ext cx="5334000" cy="5257800"/>
          </a:xfrm>
        </p:spPr>
        <p:txBody>
          <a:bodyPr/>
          <a:lstStyle/>
          <a:p>
            <a:pPr eaLnBrk="1" hangingPunct="1">
              <a:defRPr/>
            </a:pPr>
            <a:r>
              <a:rPr lang="en-US" sz="2000" dirty="0" smtClean="0"/>
              <a:t>The daughters of teens are 22 percent more likely to become teen mothers themselves, economically dependent, and less likely to escape poverty. </a:t>
            </a:r>
          </a:p>
          <a:p>
            <a:pPr eaLnBrk="1" hangingPunct="1">
              <a:defRPr/>
            </a:pPr>
            <a:r>
              <a:rPr lang="en-US" sz="2000" dirty="0" smtClean="0"/>
              <a:t>They are more likely to grow up in single parent households in low income housing, and drop out of high school.</a:t>
            </a:r>
          </a:p>
          <a:p>
            <a:pPr eaLnBrk="1" hangingPunct="1">
              <a:defRPr/>
            </a:pPr>
            <a:r>
              <a:rPr lang="en-US" sz="2000" dirty="0" smtClean="0"/>
              <a:t>Children born to teen mothers often do not have an even start in life. They are more likely to grow up in a poor and mother-only family, to live in a poor or underclass neighborhood, they aren’t prepared for school when they start (academically) and experience high risks to both their health status and potential school achievement.</a:t>
            </a:r>
          </a:p>
          <a:p>
            <a:pPr eaLnBrk="1" hangingPunct="1">
              <a:defRPr/>
            </a:pPr>
            <a:endParaRPr lang="en-US" sz="2000" dirty="0" smtClean="0"/>
          </a:p>
          <a:p>
            <a:pPr eaLnBrk="1" hangingPunct="1">
              <a:defRPr/>
            </a:pPr>
            <a:endParaRPr lang="en-US" sz="2000" dirty="0" smtClean="0"/>
          </a:p>
        </p:txBody>
      </p:sp>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Early Pregnancy Signs</a:t>
            </a:r>
          </a:p>
        </p:txBody>
      </p:sp>
      <p:sp>
        <p:nvSpPr>
          <p:cNvPr id="27651" name="Rectangle 3"/>
          <p:cNvSpPr>
            <a:spLocks noGrp="1" noChangeArrowheads="1"/>
          </p:cNvSpPr>
          <p:nvPr>
            <p:ph type="body" idx="1"/>
          </p:nvPr>
        </p:nvSpPr>
        <p:spPr/>
        <p:txBody>
          <a:bodyPr/>
          <a:lstStyle/>
          <a:p>
            <a:pPr eaLnBrk="1" hangingPunct="1">
              <a:defRPr/>
            </a:pPr>
            <a:r>
              <a:rPr lang="en-US" dirty="0" smtClean="0"/>
              <a:t>Late period</a:t>
            </a:r>
          </a:p>
          <a:p>
            <a:pPr eaLnBrk="1" hangingPunct="1">
              <a:defRPr/>
            </a:pPr>
            <a:r>
              <a:rPr lang="en-US" dirty="0" smtClean="0"/>
              <a:t>Nausea/Vomiting</a:t>
            </a:r>
          </a:p>
          <a:p>
            <a:pPr eaLnBrk="1" hangingPunct="1">
              <a:defRPr/>
            </a:pPr>
            <a:r>
              <a:rPr lang="en-US" dirty="0" smtClean="0"/>
              <a:t>Acne</a:t>
            </a:r>
          </a:p>
          <a:p>
            <a:pPr eaLnBrk="1" hangingPunct="1">
              <a:defRPr/>
            </a:pPr>
            <a:r>
              <a:rPr lang="en-US" dirty="0" smtClean="0"/>
              <a:t>Sore/swollen breasts</a:t>
            </a:r>
          </a:p>
          <a:p>
            <a:pPr eaLnBrk="1" hangingPunct="1">
              <a:defRPr/>
            </a:pPr>
            <a:r>
              <a:rPr lang="en-US" dirty="0" smtClean="0"/>
              <a:t>Tiredness</a:t>
            </a:r>
          </a:p>
          <a:p>
            <a:pPr eaLnBrk="1" hangingPunct="1">
              <a:defRPr/>
            </a:pPr>
            <a:r>
              <a:rPr lang="en-US" dirty="0" smtClean="0"/>
              <a:t>Positive read on an over the counter pregnancy test.</a:t>
            </a:r>
          </a:p>
          <a:p>
            <a:pPr eaLnBrk="1" hangingPunct="1">
              <a:defRPr/>
            </a:pPr>
            <a:endParaRPr lang="en-US" dirty="0" smtClean="0"/>
          </a:p>
        </p:txBody>
      </p:sp>
      <p:pic>
        <p:nvPicPr>
          <p:cNvPr id="4100" name="Picture 4" descr="Kim_5-13-2007_002"/>
          <p:cNvPicPr>
            <a:picLocks noChangeAspect="1" noChangeArrowheads="1"/>
          </p:cNvPicPr>
          <p:nvPr/>
        </p:nvPicPr>
        <p:blipFill>
          <a:blip r:embed="rId2" cstate="print"/>
          <a:srcRect/>
          <a:stretch>
            <a:fillRect/>
          </a:stretch>
        </p:blipFill>
        <p:spPr bwMode="auto">
          <a:xfrm>
            <a:off x="5410200" y="1219200"/>
            <a:ext cx="3733800" cy="280035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3" name="Content Placeholder 2"/>
          <p:cNvSpPr>
            <a:spLocks noGrp="1"/>
          </p:cNvSpPr>
          <p:nvPr>
            <p:ph idx="1"/>
          </p:nvPr>
        </p:nvSpPr>
        <p:spPr/>
        <p:txBody>
          <a:bodyPr/>
          <a:lstStyle/>
          <a:p>
            <a:pPr eaLnBrk="1" hangingPunct="1">
              <a:defRPr/>
            </a:pPr>
            <a:endParaRPr lang="en-US" smtClean="0"/>
          </a:p>
        </p:txBody>
      </p:sp>
      <p:sp>
        <p:nvSpPr>
          <p:cNvPr id="20484" name="Rectangle 3"/>
          <p:cNvSpPr>
            <a:spLocks noChangeArrowheads="1"/>
          </p:cNvSpPr>
          <p:nvPr/>
        </p:nvSpPr>
        <p:spPr bwMode="auto">
          <a:xfrm>
            <a:off x="304800" y="723900"/>
            <a:ext cx="9067800" cy="6247864"/>
          </a:xfrm>
          <a:prstGeom prst="rect">
            <a:avLst/>
          </a:prstGeom>
          <a:noFill/>
          <a:ln w="9525">
            <a:noFill/>
            <a:miter lim="800000"/>
            <a:headEnd/>
            <a:tailEnd/>
          </a:ln>
        </p:spPr>
        <p:txBody>
          <a:bodyPr>
            <a:spAutoFit/>
          </a:bodyPr>
          <a:lstStyle/>
          <a:p>
            <a:pPr>
              <a:lnSpc>
                <a:spcPct val="80000"/>
              </a:lnSpc>
              <a:buFont typeface="Wingdings" pitchFamily="2" charset="2"/>
              <a:buNone/>
            </a:pPr>
            <a:r>
              <a:rPr lang="en-US" sz="2500" b="1" u="sng" dirty="0">
                <a:solidFill>
                  <a:schemeClr val="hlink"/>
                </a:solidFill>
              </a:rPr>
              <a:t>Things to think about as a 9</a:t>
            </a:r>
            <a:r>
              <a:rPr lang="en-US" sz="2500" b="1" u="sng" baseline="30000" dirty="0">
                <a:solidFill>
                  <a:schemeClr val="hlink"/>
                </a:solidFill>
              </a:rPr>
              <a:t>th</a:t>
            </a:r>
            <a:r>
              <a:rPr lang="en-US" sz="2500" b="1" u="sng" dirty="0">
                <a:solidFill>
                  <a:schemeClr val="hlink"/>
                </a:solidFill>
              </a:rPr>
              <a:t> grader:</a:t>
            </a:r>
          </a:p>
          <a:p>
            <a:pPr>
              <a:lnSpc>
                <a:spcPct val="80000"/>
              </a:lnSpc>
              <a:buFont typeface="Wingdings" pitchFamily="2" charset="2"/>
              <a:buNone/>
            </a:pPr>
            <a:r>
              <a:rPr lang="en-US" sz="2500" b="1" dirty="0">
                <a:solidFill>
                  <a:schemeClr val="hlink"/>
                </a:solidFill>
              </a:rPr>
              <a:t>-Who would watch my baby when I’m at school?</a:t>
            </a:r>
          </a:p>
          <a:p>
            <a:pPr>
              <a:lnSpc>
                <a:spcPct val="80000"/>
              </a:lnSpc>
              <a:buFont typeface="Wingdings" pitchFamily="2" charset="2"/>
              <a:buNone/>
            </a:pPr>
            <a:r>
              <a:rPr lang="en-US" sz="2500" b="1" dirty="0">
                <a:solidFill>
                  <a:schemeClr val="hlink"/>
                </a:solidFill>
              </a:rPr>
              <a:t>-How will I pay for child care, diapers, wipes, food, formula, clothing, medical expenses, toiletries, etc.</a:t>
            </a:r>
          </a:p>
          <a:p>
            <a:pPr>
              <a:lnSpc>
                <a:spcPct val="80000"/>
              </a:lnSpc>
              <a:buFont typeface="Wingdings" pitchFamily="2" charset="2"/>
              <a:buNone/>
            </a:pPr>
            <a:r>
              <a:rPr lang="en-US" sz="2500" b="1" dirty="0">
                <a:solidFill>
                  <a:schemeClr val="hlink"/>
                </a:solidFill>
              </a:rPr>
              <a:t>-What will I do when my baby gets sick, I can’t drive?</a:t>
            </a:r>
          </a:p>
          <a:p>
            <a:pPr>
              <a:lnSpc>
                <a:spcPct val="80000"/>
              </a:lnSpc>
              <a:buFont typeface="Wingdings" pitchFamily="2" charset="2"/>
              <a:buNone/>
            </a:pPr>
            <a:r>
              <a:rPr lang="en-US" sz="2500" b="1" dirty="0">
                <a:solidFill>
                  <a:schemeClr val="hlink"/>
                </a:solidFill>
              </a:rPr>
              <a:t>-If I don’t finish high school, how will I be able to financially support myself and my child?</a:t>
            </a:r>
          </a:p>
          <a:p>
            <a:pPr>
              <a:lnSpc>
                <a:spcPct val="80000"/>
              </a:lnSpc>
              <a:buFont typeface="Wingdings" pitchFamily="2" charset="2"/>
              <a:buNone/>
            </a:pPr>
            <a:r>
              <a:rPr lang="en-US" sz="2500" b="1" dirty="0">
                <a:solidFill>
                  <a:schemeClr val="hlink"/>
                </a:solidFill>
              </a:rPr>
              <a:t>-Where will my child and I live? (Most of you probably don’t want to live at home with their parents now, let alone forever)</a:t>
            </a:r>
          </a:p>
          <a:p>
            <a:pPr>
              <a:lnSpc>
                <a:spcPct val="80000"/>
              </a:lnSpc>
              <a:buFont typeface="Wingdings" pitchFamily="2" charset="2"/>
              <a:buNone/>
            </a:pPr>
            <a:r>
              <a:rPr lang="en-US" sz="2500" b="1" dirty="0">
                <a:solidFill>
                  <a:schemeClr val="hlink"/>
                </a:solidFill>
              </a:rPr>
              <a:t>-What </a:t>
            </a:r>
            <a:r>
              <a:rPr lang="en-US" sz="2500" b="1" dirty="0" smtClean="0">
                <a:solidFill>
                  <a:schemeClr val="hlink"/>
                </a:solidFill>
              </a:rPr>
              <a:t>if </a:t>
            </a:r>
            <a:r>
              <a:rPr lang="en-US" sz="2500" b="1" dirty="0">
                <a:solidFill>
                  <a:schemeClr val="hlink"/>
                </a:solidFill>
              </a:rPr>
              <a:t>there is something really medically wrong with my child, can I handle that?</a:t>
            </a:r>
          </a:p>
          <a:p>
            <a:pPr>
              <a:lnSpc>
                <a:spcPct val="80000"/>
              </a:lnSpc>
              <a:buFont typeface="Wingdings" pitchFamily="2" charset="2"/>
              <a:buNone/>
            </a:pPr>
            <a:r>
              <a:rPr lang="en-US" sz="2500" b="1" dirty="0">
                <a:solidFill>
                  <a:schemeClr val="hlink"/>
                </a:solidFill>
              </a:rPr>
              <a:t>-Most teen couples who become pregnant </a:t>
            </a:r>
            <a:r>
              <a:rPr lang="en-US" sz="2500" b="1" u="sng" dirty="0">
                <a:solidFill>
                  <a:schemeClr val="hlink"/>
                </a:solidFill>
              </a:rPr>
              <a:t>do not </a:t>
            </a:r>
            <a:r>
              <a:rPr lang="en-US" sz="2500" b="1" dirty="0">
                <a:solidFill>
                  <a:schemeClr val="hlink"/>
                </a:solidFill>
              </a:rPr>
              <a:t>stay together.  </a:t>
            </a:r>
          </a:p>
          <a:p>
            <a:pPr>
              <a:lnSpc>
                <a:spcPct val="80000"/>
              </a:lnSpc>
              <a:buFont typeface="Wingdings" pitchFamily="2" charset="2"/>
              <a:buNone/>
            </a:pPr>
            <a:endParaRPr lang="en-US" sz="2500" b="1" dirty="0">
              <a:solidFill>
                <a:schemeClr val="hlink"/>
              </a:solidFill>
            </a:endParaRPr>
          </a:p>
          <a:p>
            <a:pPr>
              <a:lnSpc>
                <a:spcPct val="80000"/>
              </a:lnSpc>
              <a:buFont typeface="Wingdings" pitchFamily="2" charset="2"/>
              <a:buNone/>
            </a:pPr>
            <a:r>
              <a:rPr lang="en-US" sz="2500" b="1" dirty="0">
                <a:solidFill>
                  <a:schemeClr val="hlink"/>
                </a:solidFill>
              </a:rPr>
              <a:t>Think about 3 things that you could no longer do if you found out that you were going to be a mom or a dad today.  Is sex really worth giving that up</a:t>
            </a:r>
            <a:r>
              <a:rPr lang="en-US" sz="2500" b="1" dirty="0" smtClean="0">
                <a:solidFill>
                  <a:schemeClr val="hlink"/>
                </a:solidFill>
              </a:rPr>
              <a:t>??  People respect you more if you don’t have sex than if you do.  </a:t>
            </a:r>
            <a:endParaRPr lang="en-US" sz="2500" b="1" dirty="0">
              <a:solidFill>
                <a:schemeClr val="hlink"/>
              </a:solidFill>
            </a:endParaRPr>
          </a:p>
          <a:p>
            <a:pPr>
              <a:lnSpc>
                <a:spcPct val="80000"/>
              </a:lnSpc>
              <a:buFont typeface="Wingdings" pitchFamily="2" charset="2"/>
              <a:buNone/>
            </a:pPr>
            <a:endParaRPr lang="en-US" sz="2500" b="1" dirty="0">
              <a:solidFill>
                <a:schemeClr val="hlink"/>
              </a:solidFill>
            </a:endParaRPr>
          </a:p>
        </p:txBody>
      </p:sp>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3" name="Content Placeholder 2"/>
          <p:cNvSpPr>
            <a:spLocks noGrp="1"/>
          </p:cNvSpPr>
          <p:nvPr>
            <p:ph idx="1"/>
          </p:nvPr>
        </p:nvSpPr>
        <p:spPr>
          <a:xfrm>
            <a:off x="381000" y="0"/>
            <a:ext cx="8229600" cy="4525963"/>
          </a:xfrm>
        </p:spPr>
        <p:txBody>
          <a:bodyPr/>
          <a:lstStyle/>
          <a:p>
            <a:pPr eaLnBrk="1" hangingPunct="1">
              <a:defRPr/>
            </a:pPr>
            <a:r>
              <a:rPr lang="en-US" sz="2400" b="1" i="1" dirty="0" smtClean="0"/>
              <a:t>Words of advice:</a:t>
            </a:r>
            <a:r>
              <a:rPr lang="en-US" sz="2400" b="1" dirty="0" smtClean="0"/>
              <a:t> </a:t>
            </a:r>
          </a:p>
          <a:p>
            <a:pPr eaLnBrk="1" hangingPunct="1">
              <a:defRPr/>
            </a:pPr>
            <a:r>
              <a:rPr lang="en-US" sz="2400" b="1" dirty="0" smtClean="0"/>
              <a:t>You want to be with the right person and 100% excited when you find out that you’re/your wife is pregnant, not panicking.  What’s really the negative in waiting?  If you think about it, there are way more pros to waiting than there are pros to not waiting.</a:t>
            </a:r>
          </a:p>
          <a:p>
            <a:pPr eaLnBrk="1" hangingPunct="1">
              <a:defRPr/>
            </a:pPr>
            <a:r>
              <a:rPr lang="en-US" sz="2400" b="1" dirty="0" smtClean="0"/>
              <a:t>So, finish high school, go to college, get married, then have children.  You’ll be more prepared, you won’t have to parent on your own, you’ll be more knowledgeable, you’ll be able to provide good medical/child care, and you’ll be financially stable.  You want the best possible life for your child, waiting will ensure this of happening.  You want to be able to provide for your child, not relying on others to do it for you.  Sex can wait until you’re 110% ready for everything that might come with it. </a:t>
            </a:r>
          </a:p>
          <a:p>
            <a:pPr marL="0" indent="0" eaLnBrk="1" hangingPunct="1">
              <a:buNone/>
              <a:defRPr/>
            </a:pPr>
            <a:r>
              <a:rPr lang="en-US" sz="2400" b="1" dirty="0" smtClean="0"/>
              <a:t>~Mrs. Scott</a:t>
            </a:r>
          </a:p>
          <a:p>
            <a:pPr eaLnBrk="1" hangingPunct="1">
              <a:defRPr/>
            </a:pPr>
            <a:endParaRPr lang="en-US" dirty="0" smtClean="0"/>
          </a:p>
        </p:txBody>
      </p:sp>
    </p:spTree>
  </p:cSld>
  <p:clrMapOvr>
    <a:masterClrMapping/>
  </p:clrMapOvr>
  <p:transition spd="med">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Important! Important! Important!</a:t>
            </a:r>
          </a:p>
        </p:txBody>
      </p:sp>
      <p:sp>
        <p:nvSpPr>
          <p:cNvPr id="26627" name="Rectangle 3"/>
          <p:cNvSpPr>
            <a:spLocks noGrp="1" noChangeArrowheads="1"/>
          </p:cNvSpPr>
          <p:nvPr>
            <p:ph type="body" idx="1"/>
          </p:nvPr>
        </p:nvSpPr>
        <p:spPr>
          <a:xfrm>
            <a:off x="457200" y="1295400"/>
            <a:ext cx="8229600" cy="5181600"/>
          </a:xfrm>
        </p:spPr>
        <p:txBody>
          <a:bodyPr/>
          <a:lstStyle/>
          <a:p>
            <a:pPr eaLnBrk="1" hangingPunct="1">
              <a:lnSpc>
                <a:spcPct val="80000"/>
              </a:lnSpc>
              <a:defRPr/>
            </a:pPr>
            <a:r>
              <a:rPr lang="en-US" sz="2400" dirty="0" smtClean="0"/>
              <a:t>It is very important to see a doctor as soon as you find out you are pregnant. (usually at 8 weeks)</a:t>
            </a:r>
          </a:p>
          <a:p>
            <a:pPr lvl="1" eaLnBrk="1" hangingPunct="1">
              <a:lnSpc>
                <a:spcPct val="80000"/>
              </a:lnSpc>
              <a:defRPr/>
            </a:pPr>
            <a:r>
              <a:rPr lang="en-US" sz="2000" b="1" dirty="0" smtClean="0"/>
              <a:t>Prenatal Vitamins</a:t>
            </a:r>
          </a:p>
          <a:p>
            <a:pPr lvl="1" eaLnBrk="1" hangingPunct="1">
              <a:lnSpc>
                <a:spcPct val="80000"/>
              </a:lnSpc>
              <a:defRPr/>
            </a:pPr>
            <a:r>
              <a:rPr lang="en-US" sz="2000" b="1" dirty="0" smtClean="0"/>
              <a:t>Diet (500 extra </a:t>
            </a:r>
            <a:r>
              <a:rPr lang="en-US" sz="2000" b="1" dirty="0" err="1" smtClean="0"/>
              <a:t>cal</a:t>
            </a:r>
            <a:r>
              <a:rPr lang="en-US" sz="2000" b="1" dirty="0" smtClean="0"/>
              <a:t>/day from good food sources) and those to avoid (caffeine, certain fish, meats, cheeses, eggs)</a:t>
            </a:r>
          </a:p>
          <a:p>
            <a:pPr lvl="1" eaLnBrk="1" hangingPunct="1">
              <a:lnSpc>
                <a:spcPct val="80000"/>
              </a:lnSpc>
              <a:defRPr/>
            </a:pPr>
            <a:r>
              <a:rPr lang="en-US" sz="2000" b="1" dirty="0" smtClean="0"/>
              <a:t>Exercise</a:t>
            </a:r>
          </a:p>
          <a:p>
            <a:pPr lvl="1" eaLnBrk="1" hangingPunct="1">
              <a:lnSpc>
                <a:spcPct val="80000"/>
              </a:lnSpc>
              <a:defRPr/>
            </a:pPr>
            <a:r>
              <a:rPr lang="en-US" sz="2000" b="1" dirty="0" smtClean="0"/>
              <a:t>What medicines can be taken (obviously </a:t>
            </a:r>
            <a:r>
              <a:rPr lang="en-US" sz="2000" b="1" u="sng" dirty="0" smtClean="0"/>
              <a:t>ALL</a:t>
            </a:r>
            <a:r>
              <a:rPr lang="en-US" sz="2000" b="1" dirty="0" smtClean="0"/>
              <a:t> recreational drugs are a NO including tobacco, alcohol and of course marijuana!).  You should care more about your child.  Many prescription medications should not be taken as well.</a:t>
            </a:r>
          </a:p>
          <a:p>
            <a:pPr lvl="1" eaLnBrk="1" hangingPunct="1">
              <a:lnSpc>
                <a:spcPct val="80000"/>
              </a:lnSpc>
              <a:defRPr/>
            </a:pPr>
            <a:r>
              <a:rPr lang="en-US" sz="2000" b="1" dirty="0" smtClean="0"/>
              <a:t>Answer Questions</a:t>
            </a:r>
          </a:p>
          <a:p>
            <a:pPr lvl="2" eaLnBrk="1" hangingPunct="1">
              <a:lnSpc>
                <a:spcPct val="80000"/>
              </a:lnSpc>
              <a:defRPr/>
            </a:pPr>
            <a:r>
              <a:rPr lang="en-US" sz="1800" b="1" dirty="0" smtClean="0"/>
              <a:t>He or she will also teach you to how to recognize the signs of possible problems during pregnancy (called complications). This is especially important because teens are more at risk for certain complications such as anemia, high blood pressure, miscarriage, and delivering a baby earlier than usual (called premature delivery). </a:t>
            </a:r>
          </a:p>
          <a:p>
            <a:pPr lvl="1" eaLnBrk="1" hangingPunct="1">
              <a:lnSpc>
                <a:spcPct val="80000"/>
              </a:lnSpc>
              <a:buFont typeface="Wingdings" pitchFamily="2" charset="2"/>
              <a:buNone/>
              <a:defRPr/>
            </a:pPr>
            <a:endParaRPr lang="en-US" sz="2000" b="1" dirty="0" smtClean="0"/>
          </a:p>
          <a:p>
            <a:pPr lvl="1" eaLnBrk="1" hangingPunct="1">
              <a:lnSpc>
                <a:spcPct val="80000"/>
              </a:lnSpc>
              <a:defRPr/>
            </a:pPr>
            <a:r>
              <a:rPr lang="en-US" sz="2000" b="1" dirty="0" smtClean="0"/>
              <a:t>At first you’ll go once a month, then later on it’s once every couple weeks, then once a week.</a:t>
            </a:r>
          </a:p>
          <a:p>
            <a:pPr lvl="1" eaLnBrk="1" hangingPunct="1">
              <a:lnSpc>
                <a:spcPct val="80000"/>
              </a:lnSpc>
              <a:buFont typeface="Wingdings" pitchFamily="2" charset="2"/>
              <a:buNone/>
              <a:defRPr/>
            </a:pPr>
            <a:endParaRPr lang="en-US" sz="2000" b="1" dirty="0" smtClean="0"/>
          </a:p>
          <a:p>
            <a:pPr lvl="1" eaLnBrk="1" hangingPunct="1">
              <a:lnSpc>
                <a:spcPct val="80000"/>
              </a:lnSpc>
              <a:buFont typeface="Wingdings" pitchFamily="2" charset="2"/>
              <a:buNone/>
              <a:defRPr/>
            </a:pPr>
            <a:endParaRPr lang="en-US" sz="2000" b="1" dirty="0" smtClean="0"/>
          </a:p>
        </p:txBody>
      </p:sp>
    </p:spTree>
  </p:cSld>
  <p:clrMapOvr>
    <a:masterClrMapping/>
  </p:clrMapOvr>
  <p:transition spd="med">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Phase 1</a:t>
            </a:r>
          </a:p>
        </p:txBody>
      </p:sp>
      <p:sp>
        <p:nvSpPr>
          <p:cNvPr id="12291" name="Rectangle 3"/>
          <p:cNvSpPr>
            <a:spLocks noGrp="1" noChangeArrowheads="1"/>
          </p:cNvSpPr>
          <p:nvPr>
            <p:ph type="body" idx="1"/>
          </p:nvPr>
        </p:nvSpPr>
        <p:spPr>
          <a:xfrm>
            <a:off x="457200" y="1600200"/>
            <a:ext cx="5867400" cy="4525963"/>
          </a:xfrm>
        </p:spPr>
        <p:txBody>
          <a:bodyPr/>
          <a:lstStyle/>
          <a:p>
            <a:pPr eaLnBrk="1" hangingPunct="1">
              <a:defRPr/>
            </a:pPr>
            <a:r>
              <a:rPr lang="en-US" dirty="0" smtClean="0"/>
              <a:t>Conception begins with the union of the female and male sex cells (egg and sperm) this is called Fertilization and happens in the fallopian tube.  </a:t>
            </a:r>
          </a:p>
          <a:p>
            <a:pPr eaLnBrk="1" hangingPunct="1">
              <a:buFont typeface="Wingdings" pitchFamily="2" charset="2"/>
              <a:buNone/>
              <a:defRPr/>
            </a:pPr>
            <a:endParaRPr lang="en-US" dirty="0" smtClean="0"/>
          </a:p>
          <a:p>
            <a:pPr eaLnBrk="1" hangingPunct="1">
              <a:defRPr/>
            </a:pPr>
            <a:r>
              <a:rPr lang="en-US" dirty="0" smtClean="0"/>
              <a:t>The fertilized egg at this point is called a Zygote. (1-3 wks) </a:t>
            </a:r>
          </a:p>
        </p:txBody>
      </p:sp>
      <p:pic>
        <p:nvPicPr>
          <p:cNvPr id="6148" name="Picture 5" descr="70">
            <a:hlinkClick r:id="rId2"/>
          </p:cNvPr>
          <p:cNvPicPr>
            <a:picLocks noChangeAspect="1" noChangeArrowheads="1"/>
          </p:cNvPicPr>
          <p:nvPr/>
        </p:nvPicPr>
        <p:blipFill>
          <a:blip r:embed="rId3" cstate="print"/>
          <a:srcRect/>
          <a:stretch>
            <a:fillRect/>
          </a:stretch>
        </p:blipFill>
        <p:spPr bwMode="auto">
          <a:xfrm>
            <a:off x="6629400" y="1295400"/>
            <a:ext cx="2514600" cy="2368550"/>
          </a:xfrm>
          <a:prstGeom prst="rect">
            <a:avLst/>
          </a:prstGeom>
          <a:noFill/>
          <a:ln w="9525">
            <a:noFill/>
            <a:miter lim="800000"/>
            <a:headEnd/>
            <a:tailEnd/>
          </a:ln>
        </p:spPr>
      </p:pic>
      <p:pic>
        <p:nvPicPr>
          <p:cNvPr id="6149" name="Picture 7" descr="zygote">
            <a:hlinkClick r:id="rId4"/>
          </p:cNvPr>
          <p:cNvPicPr>
            <a:picLocks noChangeAspect="1" noChangeArrowheads="1"/>
          </p:cNvPicPr>
          <p:nvPr/>
        </p:nvPicPr>
        <p:blipFill>
          <a:blip r:embed="rId5" cstate="print"/>
          <a:srcRect/>
          <a:stretch>
            <a:fillRect/>
          </a:stretch>
        </p:blipFill>
        <p:spPr bwMode="auto">
          <a:xfrm>
            <a:off x="6248400" y="5021263"/>
            <a:ext cx="1905000" cy="1836737"/>
          </a:xfrm>
          <a:prstGeom prst="rect">
            <a:avLst/>
          </a:prstGeom>
          <a:noFill/>
          <a:ln w="9525">
            <a:noFill/>
            <a:miter lim="800000"/>
            <a:headEnd/>
            <a:tailEnd/>
          </a:ln>
        </p:spPr>
      </p:pic>
      <p:pic>
        <p:nvPicPr>
          <p:cNvPr id="2" name="Picture 1"/>
          <p:cNvPicPr>
            <a:picLocks noChangeAspect="1"/>
          </p:cNvPicPr>
          <p:nvPr/>
        </p:nvPicPr>
        <p:blipFill>
          <a:blip r:embed="rId6"/>
          <a:stretch>
            <a:fillRect/>
          </a:stretch>
        </p:blipFill>
        <p:spPr>
          <a:xfrm>
            <a:off x="0" y="-4763"/>
            <a:ext cx="1703936" cy="1604963"/>
          </a:xfrm>
          <a:prstGeom prst="rect">
            <a:avLst/>
          </a:prstGeom>
        </p:spPr>
      </p:pic>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t>Phase 2</a:t>
            </a:r>
          </a:p>
        </p:txBody>
      </p:sp>
      <p:sp>
        <p:nvSpPr>
          <p:cNvPr id="13315" name="Rectangle 3"/>
          <p:cNvSpPr>
            <a:spLocks noGrp="1" noChangeArrowheads="1"/>
          </p:cNvSpPr>
          <p:nvPr>
            <p:ph type="body" idx="1"/>
          </p:nvPr>
        </p:nvSpPr>
        <p:spPr/>
        <p:txBody>
          <a:bodyPr/>
          <a:lstStyle/>
          <a:p>
            <a:pPr eaLnBrk="1" hangingPunct="1">
              <a:defRPr/>
            </a:pPr>
            <a:r>
              <a:rPr lang="en-US" dirty="0" smtClean="0"/>
              <a:t>The zygote then keeps traveling down the fallopian tube.</a:t>
            </a:r>
          </a:p>
          <a:p>
            <a:pPr eaLnBrk="1" hangingPunct="1">
              <a:defRPr/>
            </a:pPr>
            <a:r>
              <a:rPr lang="en-US" dirty="0" smtClean="0"/>
              <a:t>During this time the zygote has divided itself many times to create a cluster of cells with a hollow space in the center.  </a:t>
            </a:r>
          </a:p>
          <a:p>
            <a:pPr eaLnBrk="1" hangingPunct="1">
              <a:defRPr/>
            </a:pPr>
            <a:r>
              <a:rPr lang="en-US" dirty="0" smtClean="0"/>
              <a:t>Within a few days the zygote attaches itself to a spot on the wall of the uterus, this is called implantation.  </a:t>
            </a:r>
          </a:p>
        </p:txBody>
      </p:sp>
      <p:pic>
        <p:nvPicPr>
          <p:cNvPr id="7172" name="Picture 5" descr="Multiload_cmi_Fig3">
            <a:hlinkClick r:id="rId2"/>
          </p:cNvPr>
          <p:cNvPicPr>
            <a:picLocks noChangeAspect="1" noChangeArrowheads="1"/>
          </p:cNvPicPr>
          <p:nvPr/>
        </p:nvPicPr>
        <p:blipFill>
          <a:blip r:embed="rId3" cstate="print"/>
          <a:srcRect/>
          <a:stretch>
            <a:fillRect/>
          </a:stretch>
        </p:blipFill>
        <p:spPr bwMode="auto">
          <a:xfrm>
            <a:off x="5715000" y="5200650"/>
            <a:ext cx="2514600" cy="165735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Phase 3</a:t>
            </a:r>
          </a:p>
        </p:txBody>
      </p:sp>
      <p:sp>
        <p:nvSpPr>
          <p:cNvPr id="15363" name="Rectangle 3"/>
          <p:cNvSpPr>
            <a:spLocks noGrp="1" noChangeArrowheads="1"/>
          </p:cNvSpPr>
          <p:nvPr>
            <p:ph type="body" idx="1"/>
          </p:nvPr>
        </p:nvSpPr>
        <p:spPr>
          <a:xfrm>
            <a:off x="301625" y="1143000"/>
            <a:ext cx="8540750" cy="4800600"/>
          </a:xfrm>
        </p:spPr>
        <p:txBody>
          <a:bodyPr/>
          <a:lstStyle/>
          <a:p>
            <a:pPr eaLnBrk="1" hangingPunct="1">
              <a:defRPr/>
            </a:pPr>
            <a:r>
              <a:rPr lang="en-US" sz="2800" dirty="0" smtClean="0"/>
              <a:t>As the embryo grows the cells continue to divide, forming three tissue layers, later on these will become the different body systems.  </a:t>
            </a:r>
          </a:p>
          <a:p>
            <a:pPr eaLnBrk="1" hangingPunct="1">
              <a:defRPr/>
            </a:pPr>
            <a:r>
              <a:rPr lang="en-US" sz="2800" dirty="0" smtClean="0"/>
              <a:t>One layer- respiratory and digestive</a:t>
            </a:r>
          </a:p>
          <a:p>
            <a:pPr eaLnBrk="1" hangingPunct="1">
              <a:defRPr/>
            </a:pPr>
            <a:r>
              <a:rPr lang="en-US" sz="2800" dirty="0" smtClean="0"/>
              <a:t>Second- muscles, blood vessels, bones, and skin</a:t>
            </a:r>
          </a:p>
          <a:p>
            <a:pPr eaLnBrk="1" hangingPunct="1">
              <a:defRPr/>
            </a:pPr>
            <a:r>
              <a:rPr lang="en-US" sz="2800" dirty="0" smtClean="0"/>
              <a:t>Third- nervous system, sense organs, and mouth</a:t>
            </a:r>
          </a:p>
          <a:p>
            <a:pPr eaLnBrk="1" hangingPunct="1">
              <a:defRPr/>
            </a:pPr>
            <a:r>
              <a:rPr lang="en-US" sz="2800" dirty="0" smtClean="0"/>
              <a:t>During this time the amniotic sac and umbilical cord form outside the embryo.</a:t>
            </a:r>
          </a:p>
          <a:p>
            <a:pPr eaLnBrk="1" hangingPunct="1">
              <a:buFont typeface="Wingdings" pitchFamily="2" charset="2"/>
              <a:buNone/>
              <a:defRPr/>
            </a:pPr>
            <a:endParaRPr lang="en-US" sz="2800" dirty="0" smtClean="0"/>
          </a:p>
        </p:txBody>
      </p:sp>
      <p:pic>
        <p:nvPicPr>
          <p:cNvPr id="2" name="Picture 1"/>
          <p:cNvPicPr>
            <a:picLocks noChangeAspect="1"/>
          </p:cNvPicPr>
          <p:nvPr/>
        </p:nvPicPr>
        <p:blipFill>
          <a:blip r:embed="rId2"/>
          <a:stretch>
            <a:fillRect/>
          </a:stretch>
        </p:blipFill>
        <p:spPr>
          <a:xfrm>
            <a:off x="7086600" y="4686300"/>
            <a:ext cx="1947291" cy="2171700"/>
          </a:xfrm>
          <a:prstGeom prst="rect">
            <a:avLst/>
          </a:prstGeom>
        </p:spPr>
      </p:pic>
      <p:sp>
        <p:nvSpPr>
          <p:cNvPr id="3" name="TextBox 2"/>
          <p:cNvSpPr txBox="1"/>
          <p:nvPr/>
        </p:nvSpPr>
        <p:spPr>
          <a:xfrm>
            <a:off x="2895600" y="5257800"/>
            <a:ext cx="3733800" cy="1200329"/>
          </a:xfrm>
          <a:prstGeom prst="rect">
            <a:avLst/>
          </a:prstGeom>
          <a:noFill/>
        </p:spPr>
        <p:txBody>
          <a:bodyPr wrap="square" rtlCol="0">
            <a:spAutoFit/>
          </a:bodyPr>
          <a:lstStyle/>
          <a:p>
            <a:r>
              <a:rPr lang="en-US" dirty="0" smtClean="0"/>
              <a:t>Brain</a:t>
            </a:r>
          </a:p>
          <a:p>
            <a:endParaRPr lang="en-US" dirty="0"/>
          </a:p>
          <a:p>
            <a:r>
              <a:rPr lang="en-US" dirty="0" smtClean="0"/>
              <a:t>Heart</a:t>
            </a:r>
          </a:p>
          <a:p>
            <a:r>
              <a:rPr lang="en-US" dirty="0" smtClean="0"/>
              <a:t>(heartbeat starts after the 18</a:t>
            </a:r>
            <a:r>
              <a:rPr lang="en-US" baseline="30000" dirty="0" smtClean="0"/>
              <a:t>th</a:t>
            </a:r>
            <a:r>
              <a:rPr lang="en-US" dirty="0" smtClean="0"/>
              <a:t> day)</a:t>
            </a:r>
            <a:endParaRPr lang="en-US" dirty="0"/>
          </a:p>
        </p:txBody>
      </p:sp>
      <p:sp>
        <p:nvSpPr>
          <p:cNvPr id="4" name="Right Arrow 3"/>
          <p:cNvSpPr/>
          <p:nvPr/>
        </p:nvSpPr>
        <p:spPr bwMode="auto">
          <a:xfrm>
            <a:off x="3810000" y="5257800"/>
            <a:ext cx="4250245"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3657600" y="5857964"/>
            <a:ext cx="4250245"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3"/>
          <a:stretch>
            <a:fillRect/>
          </a:stretch>
        </p:blipFill>
        <p:spPr>
          <a:xfrm>
            <a:off x="-10886" y="4930112"/>
            <a:ext cx="1738312" cy="1927888"/>
          </a:xfrm>
          <a:prstGeom prst="rect">
            <a:avLst/>
          </a:prstGeom>
        </p:spPr>
      </p:pic>
      <p:sp>
        <p:nvSpPr>
          <p:cNvPr id="6" name="TextBox 5"/>
          <p:cNvSpPr txBox="1"/>
          <p:nvPr/>
        </p:nvSpPr>
        <p:spPr>
          <a:xfrm>
            <a:off x="1727426" y="6222555"/>
            <a:ext cx="863374" cy="646331"/>
          </a:xfrm>
          <a:prstGeom prst="rect">
            <a:avLst/>
          </a:prstGeom>
          <a:noFill/>
        </p:spPr>
        <p:txBody>
          <a:bodyPr wrap="square" rtlCol="0">
            <a:spAutoFit/>
          </a:bodyPr>
          <a:lstStyle/>
          <a:p>
            <a:r>
              <a:rPr lang="en-US" dirty="0" smtClean="0"/>
              <a:t>40 days</a:t>
            </a:r>
            <a:endParaRPr lang="en-US" dirty="0"/>
          </a:p>
        </p:txBody>
      </p:sp>
      <p:sp>
        <p:nvSpPr>
          <p:cNvPr id="8" name="Left Arrow 7"/>
          <p:cNvSpPr/>
          <p:nvPr/>
        </p:nvSpPr>
        <p:spPr bwMode="auto">
          <a:xfrm>
            <a:off x="1371600" y="6458129"/>
            <a:ext cx="355826" cy="323671"/>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just" eaLnBrk="1" hangingPunct="1">
              <a:defRPr/>
            </a:pPr>
            <a:r>
              <a:rPr lang="en-US" dirty="0" smtClean="0"/>
              <a:t>            The Zygote, Embryo and </a:t>
            </a:r>
            <a:br>
              <a:rPr lang="en-US" dirty="0" smtClean="0"/>
            </a:br>
            <a:r>
              <a:rPr lang="en-US" dirty="0"/>
              <a:t> </a:t>
            </a:r>
            <a:r>
              <a:rPr lang="en-US" dirty="0" smtClean="0"/>
              <a:t>                           Fetus</a:t>
            </a:r>
          </a:p>
        </p:txBody>
      </p:sp>
      <p:sp>
        <p:nvSpPr>
          <p:cNvPr id="14339" name="Rectangle 3"/>
          <p:cNvSpPr>
            <a:spLocks noGrp="1" noChangeArrowheads="1"/>
          </p:cNvSpPr>
          <p:nvPr>
            <p:ph type="body" idx="1"/>
          </p:nvPr>
        </p:nvSpPr>
        <p:spPr>
          <a:xfrm>
            <a:off x="914400" y="2123281"/>
            <a:ext cx="8229600" cy="4525963"/>
          </a:xfrm>
        </p:spPr>
        <p:txBody>
          <a:bodyPr/>
          <a:lstStyle/>
          <a:p>
            <a:pPr algn="r" eaLnBrk="1" hangingPunct="1">
              <a:defRPr/>
            </a:pPr>
            <a:endParaRPr lang="en-US" sz="2400" dirty="0" smtClean="0"/>
          </a:p>
          <a:p>
            <a:pPr algn="r" eaLnBrk="1" hangingPunct="1">
              <a:defRPr/>
            </a:pPr>
            <a:r>
              <a:rPr lang="en-US" sz="2400" dirty="0" smtClean="0"/>
              <a:t>That cluster of cells keeps dividing, by the third and eighth weeks of pregnancy it is called an embryo.</a:t>
            </a:r>
          </a:p>
          <a:p>
            <a:pPr algn="r" eaLnBrk="1" hangingPunct="1">
              <a:defRPr/>
            </a:pPr>
            <a:r>
              <a:rPr lang="en-US" sz="2400" dirty="0" smtClean="0"/>
              <a:t>After the 8</a:t>
            </a:r>
            <a:r>
              <a:rPr lang="en-US" sz="2400" baseline="30000" dirty="0" smtClean="0"/>
              <a:t>th</a:t>
            </a:r>
            <a:r>
              <a:rPr lang="en-US" sz="2400" dirty="0" smtClean="0"/>
              <a:t> week it is now called a fetus until it’s born</a:t>
            </a:r>
            <a:r>
              <a:rPr lang="en-US" dirty="0" smtClean="0"/>
              <a:t>.</a:t>
            </a:r>
          </a:p>
        </p:txBody>
      </p:sp>
      <p:pic>
        <p:nvPicPr>
          <p:cNvPr id="8197" name="Picture 7" descr="8%2520weeks_legs">
            <a:hlinkClick r:id="rId2"/>
          </p:cNvPr>
          <p:cNvPicPr>
            <a:picLocks noChangeAspect="1" noChangeArrowheads="1"/>
          </p:cNvPicPr>
          <p:nvPr/>
        </p:nvPicPr>
        <p:blipFill>
          <a:blip r:embed="rId3" cstate="print"/>
          <a:srcRect/>
          <a:stretch>
            <a:fillRect/>
          </a:stretch>
        </p:blipFill>
        <p:spPr bwMode="auto">
          <a:xfrm>
            <a:off x="0" y="4386263"/>
            <a:ext cx="2590800" cy="1657350"/>
          </a:xfrm>
          <a:prstGeom prst="rect">
            <a:avLst/>
          </a:prstGeom>
          <a:noFill/>
          <a:ln w="9525">
            <a:noFill/>
            <a:miter lim="800000"/>
            <a:headEnd/>
            <a:tailEnd/>
          </a:ln>
        </p:spPr>
      </p:pic>
      <p:pic>
        <p:nvPicPr>
          <p:cNvPr id="8198" name="Picture 9" descr="8weeks">
            <a:hlinkClick r:id="rId4"/>
          </p:cNvPr>
          <p:cNvPicPr>
            <a:picLocks noChangeAspect="1" noChangeArrowheads="1"/>
          </p:cNvPicPr>
          <p:nvPr/>
        </p:nvPicPr>
        <p:blipFill>
          <a:blip r:embed="rId5" cstate="print"/>
          <a:srcRect/>
          <a:stretch>
            <a:fillRect/>
          </a:stretch>
        </p:blipFill>
        <p:spPr bwMode="auto">
          <a:xfrm>
            <a:off x="6553200" y="4016375"/>
            <a:ext cx="2590800" cy="1917700"/>
          </a:xfrm>
          <a:prstGeom prst="rect">
            <a:avLst/>
          </a:prstGeom>
          <a:noFill/>
          <a:ln w="9525">
            <a:noFill/>
            <a:miter lim="800000"/>
            <a:headEnd/>
            <a:tailEnd/>
          </a:ln>
        </p:spPr>
      </p:pic>
      <p:pic>
        <p:nvPicPr>
          <p:cNvPr id="2" name="Picture 1"/>
          <p:cNvPicPr>
            <a:picLocks noChangeAspect="1"/>
          </p:cNvPicPr>
          <p:nvPr/>
        </p:nvPicPr>
        <p:blipFill>
          <a:blip r:embed="rId6"/>
          <a:stretch>
            <a:fillRect/>
          </a:stretch>
        </p:blipFill>
        <p:spPr>
          <a:xfrm>
            <a:off x="-1676400" y="0"/>
            <a:ext cx="4038600" cy="2650331"/>
          </a:xfrm>
          <a:prstGeom prst="rect">
            <a:avLst/>
          </a:prstGeom>
        </p:spPr>
      </p:pic>
      <p:pic>
        <p:nvPicPr>
          <p:cNvPr id="3" name="Picture 2"/>
          <p:cNvPicPr>
            <a:picLocks noChangeAspect="1"/>
          </p:cNvPicPr>
          <p:nvPr/>
        </p:nvPicPr>
        <p:blipFill>
          <a:blip r:embed="rId7"/>
          <a:stretch>
            <a:fillRect/>
          </a:stretch>
        </p:blipFill>
        <p:spPr>
          <a:xfrm>
            <a:off x="3228520" y="3949927"/>
            <a:ext cx="2867479" cy="2867479"/>
          </a:xfrm>
          <a:prstGeom prst="rect">
            <a:avLst/>
          </a:prstGeom>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What do they do?</a:t>
            </a:r>
          </a:p>
        </p:txBody>
      </p:sp>
      <p:sp>
        <p:nvSpPr>
          <p:cNvPr id="16387" name="Rectangle 3"/>
          <p:cNvSpPr>
            <a:spLocks noGrp="1" noChangeArrowheads="1"/>
          </p:cNvSpPr>
          <p:nvPr>
            <p:ph type="body" idx="1"/>
          </p:nvPr>
        </p:nvSpPr>
        <p:spPr>
          <a:xfrm>
            <a:off x="0" y="1080305"/>
            <a:ext cx="7467600" cy="4525963"/>
          </a:xfrm>
        </p:spPr>
        <p:txBody>
          <a:bodyPr/>
          <a:lstStyle/>
          <a:p>
            <a:pPr eaLnBrk="1" hangingPunct="1">
              <a:defRPr/>
            </a:pPr>
            <a:r>
              <a:rPr lang="en-US" sz="2800" dirty="0" smtClean="0"/>
              <a:t>Amniotic sac- fluid filled sac surrounding the embryo, it protects and helps insulate.</a:t>
            </a:r>
          </a:p>
          <a:p>
            <a:pPr eaLnBrk="1" hangingPunct="1">
              <a:defRPr/>
            </a:pPr>
            <a:r>
              <a:rPr lang="en-US" sz="2800" dirty="0" smtClean="0"/>
              <a:t>Umbilical Cord- ropelike structure that connects the embryo to the mother through the placenta, it brings oxygen and nutrients to the embryo and takes waste away from the embryo.  </a:t>
            </a:r>
          </a:p>
          <a:p>
            <a:pPr lvl="1" eaLnBrk="1" hangingPunct="1">
              <a:defRPr/>
            </a:pPr>
            <a:r>
              <a:rPr lang="en-US" sz="2400" dirty="0" smtClean="0"/>
              <a:t>The placenta is the structure that is made of thick, blood rich tissue, this nourishes the embryo</a:t>
            </a:r>
          </a:p>
        </p:txBody>
      </p:sp>
      <p:pic>
        <p:nvPicPr>
          <p:cNvPr id="10244" name="Picture 5" descr="26918-7med">
            <a:hlinkClick r:id="rId2"/>
          </p:cNvPr>
          <p:cNvPicPr>
            <a:picLocks noChangeAspect="1" noChangeArrowheads="1"/>
          </p:cNvPicPr>
          <p:nvPr/>
        </p:nvPicPr>
        <p:blipFill>
          <a:blip r:embed="rId3" cstate="print"/>
          <a:srcRect/>
          <a:stretch>
            <a:fillRect/>
          </a:stretch>
        </p:blipFill>
        <p:spPr bwMode="auto">
          <a:xfrm>
            <a:off x="7599363" y="609600"/>
            <a:ext cx="1544637" cy="23622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6858000" y="4329918"/>
            <a:ext cx="2552700" cy="2552700"/>
          </a:xfrm>
          <a:prstGeom prst="rect">
            <a:avLst/>
          </a:prstGeom>
        </p:spPr>
      </p:pic>
      <p:sp>
        <p:nvSpPr>
          <p:cNvPr id="3" name="TextBox 2"/>
          <p:cNvSpPr txBox="1"/>
          <p:nvPr/>
        </p:nvSpPr>
        <p:spPr>
          <a:xfrm>
            <a:off x="3733800" y="5791200"/>
            <a:ext cx="2895600" cy="369332"/>
          </a:xfrm>
          <a:prstGeom prst="rect">
            <a:avLst/>
          </a:prstGeom>
          <a:noFill/>
        </p:spPr>
        <p:txBody>
          <a:bodyPr wrap="square" rtlCol="0">
            <a:spAutoFit/>
          </a:bodyPr>
          <a:lstStyle/>
          <a:p>
            <a:r>
              <a:rPr lang="en-US" dirty="0" smtClean="0"/>
              <a:t>18 weeks</a:t>
            </a:r>
            <a:endParaRPr lang="en-US" dirty="0"/>
          </a:p>
        </p:txBody>
      </p:sp>
      <p:sp>
        <p:nvSpPr>
          <p:cNvPr id="4" name="Right Arrow 3"/>
          <p:cNvSpPr/>
          <p:nvPr/>
        </p:nvSpPr>
        <p:spPr bwMode="auto">
          <a:xfrm>
            <a:off x="4800600" y="5811798"/>
            <a:ext cx="2286000" cy="34873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spd="med">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324600" y="277813"/>
            <a:ext cx="2362200" cy="1139825"/>
          </a:xfrm>
        </p:spPr>
        <p:txBody>
          <a:bodyPr/>
          <a:lstStyle/>
          <a:p>
            <a:pPr eaLnBrk="1" hangingPunct="1">
              <a:defRPr/>
            </a:pPr>
            <a:r>
              <a:rPr lang="en-US" sz="4000" smtClean="0"/>
              <a:t>The Last Stages	</a:t>
            </a:r>
          </a:p>
        </p:txBody>
      </p:sp>
      <p:sp>
        <p:nvSpPr>
          <p:cNvPr id="17411" name="Rectangle 3"/>
          <p:cNvSpPr>
            <a:spLocks noGrp="1" noChangeArrowheads="1"/>
          </p:cNvSpPr>
          <p:nvPr>
            <p:ph type="body" idx="1"/>
          </p:nvPr>
        </p:nvSpPr>
        <p:spPr>
          <a:xfrm>
            <a:off x="6324600" y="1600200"/>
            <a:ext cx="2517775" cy="4953000"/>
          </a:xfrm>
        </p:spPr>
        <p:txBody>
          <a:bodyPr/>
          <a:lstStyle/>
          <a:p>
            <a:pPr eaLnBrk="1" hangingPunct="1">
              <a:defRPr/>
            </a:pPr>
            <a:r>
              <a:rPr lang="en-US" dirty="0" smtClean="0"/>
              <a:t>From conception to labor, pregnancy usually lasts 9 months.  </a:t>
            </a:r>
          </a:p>
        </p:txBody>
      </p:sp>
      <p:pic>
        <p:nvPicPr>
          <p:cNvPr id="11268" name="Picture 5" descr="Unborn baby at various stages of development"/>
          <p:cNvPicPr>
            <a:picLocks noChangeAspect="1" noChangeArrowheads="1"/>
          </p:cNvPicPr>
          <p:nvPr/>
        </p:nvPicPr>
        <p:blipFill>
          <a:blip r:embed="rId2" cstate="print"/>
          <a:srcRect/>
          <a:stretch>
            <a:fillRect/>
          </a:stretch>
        </p:blipFill>
        <p:spPr bwMode="auto">
          <a:xfrm>
            <a:off x="0" y="0"/>
            <a:ext cx="6199188" cy="68580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952</TotalTime>
  <Words>1581</Words>
  <Application>Microsoft Office PowerPoint</Application>
  <PresentationFormat>On-screen Show (4:3)</PresentationFormat>
  <Paragraphs>117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Algerian</vt:lpstr>
      <vt:lpstr>Arial</vt:lpstr>
      <vt:lpstr>Wingdings</vt:lpstr>
      <vt:lpstr>Ripple</vt:lpstr>
      <vt:lpstr>The Beginning of the Life Cycle</vt:lpstr>
      <vt:lpstr>Early Pregnancy Signs</vt:lpstr>
      <vt:lpstr>Important! Important! Important!</vt:lpstr>
      <vt:lpstr>Phase 1</vt:lpstr>
      <vt:lpstr>Phase 2</vt:lpstr>
      <vt:lpstr>Phase 3</vt:lpstr>
      <vt:lpstr>            The Zygote, Embryo and                              Fetus</vt:lpstr>
      <vt:lpstr>What do they do?</vt:lpstr>
      <vt:lpstr>The Last Stages </vt:lpstr>
      <vt:lpstr>Ultrasound Pics Week 20</vt:lpstr>
      <vt:lpstr>Where does pregnancy weight gain go? </vt:lpstr>
      <vt:lpstr>Pregnancy Pics…The Belly Just Keeps Growing….Until</vt:lpstr>
      <vt:lpstr>LABOR!</vt:lpstr>
      <vt:lpstr>These monoamniotic twins (shared same amniotic sac and in constant contact with each other-pretty rare) were even holding hands when they were born.</vt:lpstr>
      <vt:lpstr>Delivery Day</vt:lpstr>
      <vt:lpstr>And After…I LOVE My Family</vt:lpstr>
      <vt:lpstr>Keep in Mind (these are the stats):</vt:lpstr>
      <vt:lpstr>Statistics about Teen Mothers:</vt:lpstr>
      <vt:lpstr>Statistics about the Children of Teen Parents:</vt:lpstr>
      <vt:lpstr>PowerPoint Presentation</vt:lpstr>
      <vt:lpstr>PowerPoint Presentation</vt:lpstr>
    </vt:vector>
  </TitlesOfParts>
  <Company>NAHS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Beginning of the Life Cycle</dc:title>
  <dc:creator>JESSICA</dc:creator>
  <cp:lastModifiedBy>Kim M. Scott</cp:lastModifiedBy>
  <cp:revision>39</cp:revision>
  <dcterms:created xsi:type="dcterms:W3CDTF">2005-12-14T14:47:51Z</dcterms:created>
  <dcterms:modified xsi:type="dcterms:W3CDTF">2016-05-04T18:21:15Z</dcterms:modified>
</cp:coreProperties>
</file>